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353" r:id="rId2"/>
    <p:sldId id="354" r:id="rId3"/>
    <p:sldId id="361" r:id="rId4"/>
    <p:sldId id="362" r:id="rId5"/>
    <p:sldId id="357" r:id="rId6"/>
    <p:sldId id="355" r:id="rId7"/>
    <p:sldId id="358" r:id="rId8"/>
    <p:sldId id="356" r:id="rId9"/>
    <p:sldId id="360" r:id="rId10"/>
    <p:sldId id="377" r:id="rId11"/>
    <p:sldId id="378" r:id="rId12"/>
    <p:sldId id="379" r:id="rId13"/>
    <p:sldId id="380" r:id="rId14"/>
    <p:sldId id="381" r:id="rId15"/>
    <p:sldId id="363" r:id="rId16"/>
    <p:sldId id="366" r:id="rId17"/>
    <p:sldId id="368" r:id="rId18"/>
    <p:sldId id="367" r:id="rId19"/>
    <p:sldId id="369" r:id="rId20"/>
    <p:sldId id="370" r:id="rId21"/>
    <p:sldId id="371" r:id="rId22"/>
    <p:sldId id="382" r:id="rId23"/>
    <p:sldId id="372" r:id="rId24"/>
    <p:sldId id="383" r:id="rId25"/>
    <p:sldId id="373" r:id="rId26"/>
    <p:sldId id="374" r:id="rId27"/>
    <p:sldId id="37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92"/>
    <p:restoredTop sz="72904"/>
  </p:normalViewPr>
  <p:slideViewPr>
    <p:cSldViewPr snapToGrid="0">
      <p:cViewPr varScale="1">
        <p:scale>
          <a:sx n="127" d="100"/>
          <a:sy n="127" d="100"/>
        </p:scale>
        <p:origin x="736" y="192"/>
      </p:cViewPr>
      <p:guideLst/>
    </p:cSldViewPr>
  </p:slideViewPr>
  <p:notesTextViewPr>
    <p:cViewPr>
      <p:scale>
        <a:sx n="1" d="1"/>
        <a:sy n="1" d="1"/>
      </p:scale>
      <p:origin x="0" y="-1408"/>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gif>
</file>

<file path=ppt/media/image26.jpeg>
</file>

<file path=ppt/media/image27.png>
</file>

<file path=ppt/media/image28.png>
</file>

<file path=ppt/media/image3.png>
</file>

<file path=ppt/media/image4.png>
</file>

<file path=ppt/media/image5.png>
</file>

<file path=ppt/media/image6.pn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C4B408-DE12-1E4D-8B80-53163F2DE74C}" type="datetimeFigureOut">
              <a:rPr lang="en-US" smtClean="0"/>
              <a:t>11/5/24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9ACE64-CBA3-AB48-9833-3923FCCEF149}" type="slidenum">
              <a:rPr lang="en-US" smtClean="0"/>
              <a:t>‹#›</a:t>
            </a:fld>
            <a:endParaRPr lang="en-US"/>
          </a:p>
        </p:txBody>
      </p:sp>
    </p:spTree>
    <p:extLst>
      <p:ext uri="{BB962C8B-B14F-4D97-AF65-F5344CB8AC3E}">
        <p14:creationId xmlns:p14="http://schemas.microsoft.com/office/powerpoint/2010/main" val="3060541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BB1D63-99C8-364F-81D3-57554F75F81C}" type="slidenum">
              <a:rPr lang="en-US" smtClean="0"/>
              <a:t>1</a:t>
            </a:fld>
            <a:endParaRPr lang="en-US"/>
          </a:p>
        </p:txBody>
      </p:sp>
    </p:spTree>
    <p:extLst>
      <p:ext uri="{BB962C8B-B14F-4D97-AF65-F5344CB8AC3E}">
        <p14:creationId xmlns:p14="http://schemas.microsoft.com/office/powerpoint/2010/main" val="41331891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Ryan and I’m a machine learning engineer with the accelerate </a:t>
            </a:r>
            <a:r>
              <a:rPr lang="en-US" dirty="0" err="1"/>
              <a:t>programme</a:t>
            </a:r>
            <a:r>
              <a:rPr lang="en-US" dirty="0"/>
              <a:t> for scientific discovery. I’m just going to talk about accelerate, what we do, what we’ve done, and what we might be able to offer you.</a:t>
            </a:r>
          </a:p>
        </p:txBody>
      </p:sp>
      <p:sp>
        <p:nvSpPr>
          <p:cNvPr id="4" name="Slide Number Placeholder 3"/>
          <p:cNvSpPr>
            <a:spLocks noGrp="1"/>
          </p:cNvSpPr>
          <p:nvPr>
            <p:ph type="sldNum" sz="quarter" idx="5"/>
          </p:nvPr>
        </p:nvSpPr>
        <p:spPr/>
        <p:txBody>
          <a:bodyPr/>
          <a:lstStyle/>
          <a:p>
            <a:fld id="{E0BB1D63-99C8-364F-81D3-57554F75F81C}" type="slidenum">
              <a:rPr lang="en-US" smtClean="0"/>
              <a:t>15</a:t>
            </a:fld>
            <a:endParaRPr lang="en-US"/>
          </a:p>
        </p:txBody>
      </p:sp>
    </p:spTree>
    <p:extLst>
      <p:ext uri="{BB962C8B-B14F-4D97-AF65-F5344CB8AC3E}">
        <p14:creationId xmlns:p14="http://schemas.microsoft.com/office/powerpoint/2010/main" val="3157243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U-Net was originally used for the problem of image segmentation.</a:t>
            </a:r>
          </a:p>
        </p:txBody>
      </p:sp>
      <p:sp>
        <p:nvSpPr>
          <p:cNvPr id="4" name="Slide Number Placeholder 3"/>
          <p:cNvSpPr>
            <a:spLocks noGrp="1"/>
          </p:cNvSpPr>
          <p:nvPr>
            <p:ph type="sldNum" sz="quarter" idx="5"/>
          </p:nvPr>
        </p:nvSpPr>
        <p:spPr/>
        <p:txBody>
          <a:bodyPr/>
          <a:lstStyle/>
          <a:p>
            <a:fld id="{909ACE64-CBA3-AB48-9833-3923FCCEF149}" type="slidenum">
              <a:rPr lang="en-US" smtClean="0"/>
              <a:t>16</a:t>
            </a:fld>
            <a:endParaRPr lang="en-US"/>
          </a:p>
        </p:txBody>
      </p:sp>
    </p:spTree>
    <p:extLst>
      <p:ext uri="{BB962C8B-B14F-4D97-AF65-F5344CB8AC3E}">
        <p14:creationId xmlns:p14="http://schemas.microsoft.com/office/powerpoint/2010/main" val="3915777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Specifically, it was designed for supervised image segmentation. So you already have a labelled image. There are ways to do unsupervised segmentation.</a:t>
            </a:r>
          </a:p>
        </p:txBody>
      </p:sp>
      <p:sp>
        <p:nvSpPr>
          <p:cNvPr id="4" name="Slide Number Placeholder 3"/>
          <p:cNvSpPr>
            <a:spLocks noGrp="1"/>
          </p:cNvSpPr>
          <p:nvPr>
            <p:ph type="sldNum" sz="quarter" idx="5"/>
          </p:nvPr>
        </p:nvSpPr>
        <p:spPr/>
        <p:txBody>
          <a:bodyPr/>
          <a:lstStyle/>
          <a:p>
            <a:fld id="{E09570AA-56A7-9C41-A123-AA2EDF5A67D8}" type="slidenum">
              <a:rPr lang="en-US" smtClean="0"/>
              <a:t>17</a:t>
            </a:fld>
            <a:endParaRPr lang="en-US"/>
          </a:p>
        </p:txBody>
      </p:sp>
    </p:spTree>
    <p:extLst>
      <p:ext uri="{BB962C8B-B14F-4D97-AF65-F5344CB8AC3E}">
        <p14:creationId xmlns:p14="http://schemas.microsoft.com/office/powerpoint/2010/main" val="35821459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U-Net is essentially made of the same components as the Autoencoder, and we follow a similar idea of making our images smaller and smaller and then expanding them again. However, there are some key differences here.</a:t>
            </a:r>
          </a:p>
          <a:p>
            <a:endParaRPr lang="en-US" dirty="0"/>
          </a:p>
          <a:p>
            <a:r>
              <a:rPr lang="en-US" dirty="0"/>
              <a:t>The first is the use of convolution.</a:t>
            </a:r>
          </a:p>
        </p:txBody>
      </p:sp>
      <p:sp>
        <p:nvSpPr>
          <p:cNvPr id="4" name="Slide Number Placeholder 3"/>
          <p:cNvSpPr>
            <a:spLocks noGrp="1"/>
          </p:cNvSpPr>
          <p:nvPr>
            <p:ph type="sldNum" sz="quarter" idx="5"/>
          </p:nvPr>
        </p:nvSpPr>
        <p:spPr/>
        <p:txBody>
          <a:bodyPr/>
          <a:lstStyle/>
          <a:p>
            <a:fld id="{E09570AA-56A7-9C41-A123-AA2EDF5A67D8}" type="slidenum">
              <a:rPr lang="en-US" smtClean="0"/>
              <a:t>18</a:t>
            </a:fld>
            <a:endParaRPr lang="en-US"/>
          </a:p>
        </p:txBody>
      </p:sp>
    </p:spTree>
    <p:extLst>
      <p:ext uri="{BB962C8B-B14F-4D97-AF65-F5344CB8AC3E}">
        <p14:creationId xmlns:p14="http://schemas.microsoft.com/office/powerpoint/2010/main" val="6980438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Yann </a:t>
            </a:r>
            <a:r>
              <a:rPr lang="en-US" dirty="0" err="1"/>
              <a:t>LeCun</a:t>
            </a:r>
            <a:r>
              <a:rPr lang="en-US" dirty="0"/>
              <a:t> went on to win the Turing Award in 2018, and is the current Chief AI Scientist at Meta</a:t>
            </a:r>
          </a:p>
          <a:p>
            <a:r>
              <a:rPr lang="en-US" dirty="0" err="1"/>
              <a:t>Yoshua</a:t>
            </a:r>
            <a:r>
              <a:rPr lang="en-US" dirty="0"/>
              <a:t> </a:t>
            </a:r>
            <a:r>
              <a:rPr lang="en-US" dirty="0" err="1"/>
              <a:t>Bengio</a:t>
            </a:r>
            <a:r>
              <a:rPr lang="en-US" dirty="0"/>
              <a:t> also one a </a:t>
            </a:r>
            <a:r>
              <a:rPr lang="en-US" dirty="0" err="1"/>
              <a:t>turing</a:t>
            </a:r>
            <a:r>
              <a:rPr lang="en-US" dirty="0"/>
              <a:t> award in 2018, and has the highest h-index of any computer scientist</a:t>
            </a:r>
          </a:p>
          <a:p>
            <a:endParaRPr lang="en-US" dirty="0"/>
          </a:p>
          <a:p>
            <a:r>
              <a:rPr lang="en-US" dirty="0"/>
              <a:t>The ImageNet paper authors immediately formed a company which was bought out by Google for the nice sum of $44m</a:t>
            </a:r>
          </a:p>
          <a:p>
            <a:r>
              <a:rPr lang="en-US" dirty="0"/>
              <a:t>Ilya </a:t>
            </a:r>
            <a:r>
              <a:rPr lang="en-US" dirty="0" err="1"/>
              <a:t>Sutskever</a:t>
            </a:r>
            <a:r>
              <a:rPr lang="en-US" dirty="0"/>
              <a:t> went on to be a co-author on the AlphaGo paper, and was a cofounder of </a:t>
            </a:r>
            <a:r>
              <a:rPr lang="en-US" dirty="0" err="1"/>
              <a:t>OpenAI</a:t>
            </a:r>
            <a:endParaRPr lang="en-US" dirty="0"/>
          </a:p>
          <a:p>
            <a:r>
              <a:rPr lang="en-US" dirty="0"/>
              <a:t>Hinton also received the Turing award in 2018 and worked for Google Brain for over 10 years.</a:t>
            </a:r>
          </a:p>
          <a:p>
            <a:endParaRPr lang="en-US" dirty="0"/>
          </a:p>
          <a:p>
            <a:r>
              <a:rPr lang="en-US" dirty="0"/>
              <a:t>Here we can see the different types of features that these filters pick out as we progress through the layers of a convolutional neural network.</a:t>
            </a:r>
          </a:p>
          <a:p>
            <a:r>
              <a:rPr lang="en-US" dirty="0"/>
              <a:t>To begin with, we just see simple shapes, like lines in different orientations</a:t>
            </a:r>
          </a:p>
          <a:p>
            <a:r>
              <a:rPr lang="en-US" dirty="0"/>
              <a:t>Then as we go deeper, we being to see real structure within the filters, as if they are picking out specific objects like eyes.</a:t>
            </a:r>
          </a:p>
        </p:txBody>
      </p:sp>
      <p:sp>
        <p:nvSpPr>
          <p:cNvPr id="4" name="Slide Number Placeholder 3"/>
          <p:cNvSpPr>
            <a:spLocks noGrp="1"/>
          </p:cNvSpPr>
          <p:nvPr>
            <p:ph type="sldNum" sz="quarter" idx="5"/>
          </p:nvPr>
        </p:nvSpPr>
        <p:spPr/>
        <p:txBody>
          <a:bodyPr/>
          <a:lstStyle/>
          <a:p>
            <a:fld id="{E09570AA-56A7-9C41-A123-AA2EDF5A67D8}" type="slidenum">
              <a:rPr lang="en-US" smtClean="0"/>
              <a:t>20</a:t>
            </a:fld>
            <a:endParaRPr lang="en-US"/>
          </a:p>
        </p:txBody>
      </p:sp>
    </p:spTree>
    <p:extLst>
      <p:ext uri="{BB962C8B-B14F-4D97-AF65-F5344CB8AC3E}">
        <p14:creationId xmlns:p14="http://schemas.microsoft.com/office/powerpoint/2010/main" val="17185427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Resnet paper is the most highly cited paper on Google Scholar.</a:t>
            </a:r>
          </a:p>
          <a:p>
            <a:endParaRPr lang="en-US" dirty="0"/>
          </a:p>
          <a:p>
            <a:r>
              <a:rPr lang="en-US" dirty="0"/>
              <a:t>Deeper networks leads to a higher training error, but it is not due to overfitting. The argument for this is that:</a:t>
            </a:r>
          </a:p>
          <a:p>
            <a:endParaRPr lang="en-US" dirty="0"/>
          </a:p>
          <a:p>
            <a:r>
              <a:rPr lang="en-US" dirty="0"/>
              <a:t>Suppose I start with a shallow neural network.</a:t>
            </a:r>
          </a:p>
          <a:p>
            <a:r>
              <a:rPr lang="en-US" dirty="0"/>
              <a:t>In principle I should be able to just take my neural network, and add a bunch of layers afterwards that just learn the identity function. So it must be related to how the network weights are being optimized.</a:t>
            </a:r>
          </a:p>
        </p:txBody>
      </p:sp>
      <p:sp>
        <p:nvSpPr>
          <p:cNvPr id="4" name="Slide Number Placeholder 3"/>
          <p:cNvSpPr>
            <a:spLocks noGrp="1"/>
          </p:cNvSpPr>
          <p:nvPr>
            <p:ph type="sldNum" sz="quarter" idx="5"/>
          </p:nvPr>
        </p:nvSpPr>
        <p:spPr/>
        <p:txBody>
          <a:bodyPr/>
          <a:lstStyle/>
          <a:p>
            <a:fld id="{E09570AA-56A7-9C41-A123-AA2EDF5A67D8}" type="slidenum">
              <a:rPr lang="en-US" smtClean="0"/>
              <a:t>21</a:t>
            </a:fld>
            <a:endParaRPr lang="en-US"/>
          </a:p>
        </p:txBody>
      </p:sp>
    </p:spTree>
    <p:extLst>
      <p:ext uri="{BB962C8B-B14F-4D97-AF65-F5344CB8AC3E}">
        <p14:creationId xmlns:p14="http://schemas.microsoft.com/office/powerpoint/2010/main" val="3612884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09ACE64-CBA3-AB48-9833-3923FCCEF149}" type="slidenum">
              <a:rPr lang="en-US" smtClean="0"/>
              <a:t>22</a:t>
            </a:fld>
            <a:endParaRPr lang="en-US"/>
          </a:p>
        </p:txBody>
      </p:sp>
    </p:spTree>
    <p:extLst>
      <p:ext uri="{BB962C8B-B14F-4D97-AF65-F5344CB8AC3E}">
        <p14:creationId xmlns:p14="http://schemas.microsoft.com/office/powerpoint/2010/main" val="28080081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difference between </a:t>
            </a:r>
            <a:r>
              <a:rPr lang="en-US" dirty="0" err="1"/>
              <a:t>upsampling</a:t>
            </a:r>
            <a:r>
              <a:rPr lang="en-US" dirty="0"/>
              <a:t> and transpose convolution is the trainable weights. In </a:t>
            </a:r>
            <a:r>
              <a:rPr lang="en-US" dirty="0" err="1"/>
              <a:t>upsampling</a:t>
            </a:r>
            <a:r>
              <a:rPr lang="en-US" dirty="0"/>
              <a:t>, the weights are not trained and we interpolate.</a:t>
            </a:r>
          </a:p>
          <a:p>
            <a:r>
              <a:rPr lang="en-US" dirty="0" err="1"/>
              <a:t>ConvTranspose</a:t>
            </a:r>
            <a:r>
              <a:rPr lang="en-US" dirty="0"/>
              <a:t> can lead to these checkerboard artifacts.</a:t>
            </a:r>
          </a:p>
        </p:txBody>
      </p:sp>
      <p:sp>
        <p:nvSpPr>
          <p:cNvPr id="4" name="Slide Number Placeholder 3"/>
          <p:cNvSpPr>
            <a:spLocks noGrp="1"/>
          </p:cNvSpPr>
          <p:nvPr>
            <p:ph type="sldNum" sz="quarter" idx="5"/>
          </p:nvPr>
        </p:nvSpPr>
        <p:spPr/>
        <p:txBody>
          <a:bodyPr/>
          <a:lstStyle/>
          <a:p>
            <a:fld id="{E09570AA-56A7-9C41-A123-AA2EDF5A67D8}" type="slidenum">
              <a:rPr lang="en-US" smtClean="0"/>
              <a:t>23</a:t>
            </a:fld>
            <a:endParaRPr lang="en-US"/>
          </a:p>
        </p:txBody>
      </p:sp>
    </p:spTree>
    <p:extLst>
      <p:ext uri="{BB962C8B-B14F-4D97-AF65-F5344CB8AC3E}">
        <p14:creationId xmlns:p14="http://schemas.microsoft.com/office/powerpoint/2010/main" val="13380011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picture C represents the different filters, N is a particular image, and H, W are the image (or filter) features</a:t>
            </a:r>
          </a:p>
        </p:txBody>
      </p:sp>
      <p:sp>
        <p:nvSpPr>
          <p:cNvPr id="4" name="Slide Number Placeholder 3"/>
          <p:cNvSpPr>
            <a:spLocks noGrp="1"/>
          </p:cNvSpPr>
          <p:nvPr>
            <p:ph type="sldNum" sz="quarter" idx="5"/>
          </p:nvPr>
        </p:nvSpPr>
        <p:spPr/>
        <p:txBody>
          <a:bodyPr/>
          <a:lstStyle/>
          <a:p>
            <a:fld id="{909ACE64-CBA3-AB48-9833-3923FCCEF149}" type="slidenum">
              <a:rPr lang="en-US" smtClean="0"/>
              <a:t>24</a:t>
            </a:fld>
            <a:endParaRPr lang="en-US"/>
          </a:p>
        </p:txBody>
      </p:sp>
    </p:spTree>
    <p:extLst>
      <p:ext uri="{BB962C8B-B14F-4D97-AF65-F5344CB8AC3E}">
        <p14:creationId xmlns:p14="http://schemas.microsoft.com/office/powerpoint/2010/main" val="19996112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9570AA-56A7-9C41-A123-AA2EDF5A67D8}" type="slidenum">
              <a:rPr lang="en-US" smtClean="0"/>
              <a:t>25</a:t>
            </a:fld>
            <a:endParaRPr lang="en-US"/>
          </a:p>
        </p:txBody>
      </p:sp>
    </p:spTree>
    <p:extLst>
      <p:ext uri="{BB962C8B-B14F-4D97-AF65-F5344CB8AC3E}">
        <p14:creationId xmlns:p14="http://schemas.microsoft.com/office/powerpoint/2010/main" val="3587150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the end of the session today, I’m hoping that we can get at least a general idea of what these steps mean, without really caring too much about the mathematical detail…I’ll briefly explain the left hand algorithm now. It might not make too much sense immediately, but hopefully, later on, it should.</a:t>
            </a:r>
          </a:p>
          <a:p>
            <a:endParaRPr lang="en-US" dirty="0"/>
          </a:p>
          <a:p>
            <a:pPr marL="228600" indent="-228600">
              <a:buAutoNum type="arabicPeriod"/>
            </a:pPr>
            <a:r>
              <a:rPr lang="en-US" dirty="0"/>
              <a:t>Get a random training sample</a:t>
            </a:r>
          </a:p>
          <a:p>
            <a:pPr marL="228600" indent="-228600">
              <a:buAutoNum type="arabicPeriod"/>
            </a:pPr>
            <a:r>
              <a:rPr lang="en-US" dirty="0"/>
              <a:t>Draw a timestep uniformly at random from [1, T]</a:t>
            </a:r>
          </a:p>
          <a:p>
            <a:pPr marL="228600" indent="-228600">
              <a:buAutoNum type="arabicPeriod"/>
            </a:pPr>
            <a:r>
              <a:rPr lang="en-US" dirty="0"/>
              <a:t>Generate some noise from a normal distribution</a:t>
            </a:r>
          </a:p>
          <a:p>
            <a:pPr marL="228600" indent="-228600">
              <a:buAutoNum type="arabicPeriod"/>
            </a:pPr>
            <a:r>
              <a:rPr lang="en-US" dirty="0"/>
              <a:t>Feed your image plus noise into the model. The model will then try this noise value</a:t>
            </a:r>
          </a:p>
        </p:txBody>
      </p:sp>
      <p:sp>
        <p:nvSpPr>
          <p:cNvPr id="4" name="Slide Number Placeholder 3"/>
          <p:cNvSpPr>
            <a:spLocks noGrp="1"/>
          </p:cNvSpPr>
          <p:nvPr>
            <p:ph type="sldNum" sz="quarter" idx="5"/>
          </p:nvPr>
        </p:nvSpPr>
        <p:spPr/>
        <p:txBody>
          <a:bodyPr/>
          <a:lstStyle/>
          <a:p>
            <a:fld id="{E09570AA-56A7-9C41-A123-AA2EDF5A67D8}" type="slidenum">
              <a:rPr lang="en-US" smtClean="0"/>
              <a:t>2</a:t>
            </a:fld>
            <a:endParaRPr lang="en-US"/>
          </a:p>
        </p:txBody>
      </p:sp>
    </p:spTree>
    <p:extLst>
      <p:ext uri="{BB962C8B-B14F-4D97-AF65-F5344CB8AC3E}">
        <p14:creationId xmlns:p14="http://schemas.microsoft.com/office/powerpoint/2010/main" val="34027188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Ryan and I’m a machine learning engineer with the accelerate </a:t>
            </a:r>
            <a:r>
              <a:rPr lang="en-US" dirty="0" err="1"/>
              <a:t>programme</a:t>
            </a:r>
            <a:r>
              <a:rPr lang="en-US" dirty="0"/>
              <a:t> for scientific discovery. I’m just going to talk about accelerate, what we do, what we’ve done, and what we might be able to offer you.</a:t>
            </a:r>
          </a:p>
        </p:txBody>
      </p:sp>
      <p:sp>
        <p:nvSpPr>
          <p:cNvPr id="4" name="Slide Number Placeholder 3"/>
          <p:cNvSpPr>
            <a:spLocks noGrp="1"/>
          </p:cNvSpPr>
          <p:nvPr>
            <p:ph type="sldNum" sz="quarter" idx="5"/>
          </p:nvPr>
        </p:nvSpPr>
        <p:spPr/>
        <p:txBody>
          <a:bodyPr/>
          <a:lstStyle/>
          <a:p>
            <a:fld id="{E0BB1D63-99C8-364F-81D3-57554F75F81C}" type="slidenum">
              <a:rPr lang="en-US" smtClean="0"/>
              <a:t>26</a:t>
            </a:fld>
            <a:endParaRPr lang="en-US"/>
          </a:p>
        </p:txBody>
      </p:sp>
    </p:spTree>
    <p:extLst>
      <p:ext uri="{BB962C8B-B14F-4D97-AF65-F5344CB8AC3E}">
        <p14:creationId xmlns:p14="http://schemas.microsoft.com/office/powerpoint/2010/main" val="13199389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Scrape a bunch of photos (400m to be precise) and the accompanying text. Ask the question: How likely does a piece of text go with an image?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prompt becomes important.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Take an image, and pass it through an encoder which will produce a vector in latent space. We do this for every image in a batch.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Take the text corresponding to the image and pass it through a different decoder which will produce another vector in latent space.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ask the model, which of the text is most appropriate for each image.</a:t>
            </a:r>
          </a:p>
          <a:p>
            <a:endParaRPr lang="en-US" dirty="0"/>
          </a:p>
          <a:p>
            <a:r>
              <a:rPr lang="en-US" dirty="0"/>
              <a:t>In training we are trying to maximize the cosine similarity between correct image-caption vector pairs, and simultaneously minimize the similarity scores between all incorrect pairs.</a:t>
            </a:r>
          </a:p>
          <a:p>
            <a:endParaRPr lang="en-US" dirty="0"/>
          </a:p>
          <a:p>
            <a:r>
              <a:rPr lang="en-US" dirty="0"/>
              <a:t>When running in inference mode, we are calculating the similarity scores between the vector of a single image with all possible caption vectors. </a:t>
            </a:r>
          </a:p>
          <a:p>
            <a:endParaRPr lang="en-US" dirty="0"/>
          </a:p>
          <a:p>
            <a:r>
              <a:rPr lang="en-US" dirty="0"/>
              <a:t>In our code, the batch size, and therefore the similarity matrix, is quite small. For CLIP, the similarity matrix is 20,000 x 20,000! This is a huge batch.</a:t>
            </a:r>
          </a:p>
          <a:p>
            <a:endParaRPr lang="en-US" dirty="0"/>
          </a:p>
          <a:p>
            <a:r>
              <a:rPr lang="en-US" dirty="0"/>
              <a:t>The contrastive loss function can be tricky to wrap your head around.</a:t>
            </a:r>
          </a:p>
          <a:p>
            <a:pPr marL="171450" indent="-171450">
              <a:buFontTx/>
              <a:buChar char="-"/>
            </a:pPr>
            <a:r>
              <a:rPr lang="en-US" dirty="0"/>
              <a:t>We take a single image embedding.</a:t>
            </a:r>
          </a:p>
          <a:p>
            <a:pPr marL="171450" indent="-171450">
              <a:buFontTx/>
              <a:buChar char="-"/>
            </a:pPr>
            <a:r>
              <a:rPr lang="en-US" dirty="0"/>
              <a:t>Find the cosine similarity between that embedding and the embedding of every text label.</a:t>
            </a:r>
          </a:p>
          <a:p>
            <a:pPr marL="171450" indent="-171450">
              <a:buFontTx/>
              <a:buChar char="-"/>
            </a:pPr>
            <a:r>
              <a:rPr lang="en-US" dirty="0"/>
              <a:t>Take the similarities and apply a </a:t>
            </a:r>
            <a:r>
              <a:rPr lang="en-US" dirty="0" err="1"/>
              <a:t>softmax</a:t>
            </a:r>
            <a:r>
              <a:rPr lang="en-US" dirty="0"/>
              <a:t> function to find a probability distribution over the text labels.</a:t>
            </a:r>
          </a:p>
          <a:p>
            <a:pPr marL="171450" indent="-171450">
              <a:buFontTx/>
              <a:buChar char="-"/>
            </a:pPr>
            <a:r>
              <a:rPr lang="en-US" dirty="0"/>
              <a:t>This tells you how likely does this image correspond to the possible text embeddings.</a:t>
            </a:r>
          </a:p>
          <a:p>
            <a:pPr marL="171450" indent="-171450">
              <a:buFontTx/>
              <a:buChar char="-"/>
            </a:pPr>
            <a:r>
              <a:rPr lang="en-US" dirty="0"/>
              <a:t>And then you do this for every image.</a:t>
            </a:r>
          </a:p>
          <a:p>
            <a:pPr marL="171450" indent="-171450">
              <a:buFontTx/>
              <a:buChar char="-"/>
            </a:pPr>
            <a:r>
              <a:rPr lang="en-US" dirty="0"/>
              <a:t>…And then do it for the text labels.</a:t>
            </a:r>
          </a:p>
          <a:p>
            <a:pPr marL="171450" indent="-171450">
              <a:buFontTx/>
              <a:buChar char="-"/>
            </a:pPr>
            <a:r>
              <a:rPr lang="en-US" dirty="0"/>
              <a:t>Take the average of these two losses.</a:t>
            </a:r>
          </a:p>
          <a:p>
            <a:endParaRPr lang="en-US" dirty="0"/>
          </a:p>
          <a:p>
            <a:r>
              <a:rPr lang="en-US" dirty="0"/>
              <a:t>CLIP did a few novel things:</a:t>
            </a:r>
          </a:p>
          <a:p>
            <a:r>
              <a:rPr lang="en-US" dirty="0"/>
              <a:t>Scraping text/image pairs</a:t>
            </a:r>
          </a:p>
          <a:p>
            <a:r>
              <a:rPr lang="en-US" dirty="0"/>
              <a:t>Efficient training on large batches</a:t>
            </a:r>
          </a:p>
          <a:p>
            <a:r>
              <a:rPr lang="en-US" dirty="0"/>
              <a:t>Zero-shot classification of images</a:t>
            </a:r>
          </a:p>
          <a:p>
            <a:r>
              <a:rPr lang="en-US" dirty="0"/>
              <a:t>Contrastive loss function</a:t>
            </a:r>
          </a:p>
        </p:txBody>
      </p:sp>
      <p:sp>
        <p:nvSpPr>
          <p:cNvPr id="4" name="Slide Number Placeholder 3"/>
          <p:cNvSpPr>
            <a:spLocks noGrp="1"/>
          </p:cNvSpPr>
          <p:nvPr>
            <p:ph type="sldNum" sz="quarter" idx="5"/>
          </p:nvPr>
        </p:nvSpPr>
        <p:spPr/>
        <p:txBody>
          <a:bodyPr/>
          <a:lstStyle/>
          <a:p>
            <a:fld id="{E09570AA-56A7-9C41-A123-AA2EDF5A67D8}" type="slidenum">
              <a:rPr lang="en-US" smtClean="0"/>
              <a:t>27</a:t>
            </a:fld>
            <a:endParaRPr lang="en-US"/>
          </a:p>
        </p:txBody>
      </p:sp>
    </p:spTree>
    <p:extLst>
      <p:ext uri="{BB962C8B-B14F-4D97-AF65-F5344CB8AC3E}">
        <p14:creationId xmlns:p14="http://schemas.microsoft.com/office/powerpoint/2010/main" val="1985828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Ryan and I’m a machine learning engineer with the accelerate </a:t>
            </a:r>
            <a:r>
              <a:rPr lang="en-US" dirty="0" err="1"/>
              <a:t>programme</a:t>
            </a:r>
            <a:r>
              <a:rPr lang="en-US" dirty="0"/>
              <a:t> for scientific discovery. I’m just going to talk about accelerate, what we do, what we’ve done, and what we might be able to offer you.</a:t>
            </a:r>
          </a:p>
        </p:txBody>
      </p:sp>
      <p:sp>
        <p:nvSpPr>
          <p:cNvPr id="4" name="Slide Number Placeholder 3"/>
          <p:cNvSpPr>
            <a:spLocks noGrp="1"/>
          </p:cNvSpPr>
          <p:nvPr>
            <p:ph type="sldNum" sz="quarter" idx="5"/>
          </p:nvPr>
        </p:nvSpPr>
        <p:spPr/>
        <p:txBody>
          <a:bodyPr/>
          <a:lstStyle/>
          <a:p>
            <a:fld id="{E0BB1D63-99C8-364F-81D3-57554F75F81C}" type="slidenum">
              <a:rPr lang="en-US" smtClean="0"/>
              <a:t>5</a:t>
            </a:fld>
            <a:endParaRPr lang="en-US"/>
          </a:p>
        </p:txBody>
      </p:sp>
    </p:spTree>
    <p:extLst>
      <p:ext uri="{BB962C8B-B14F-4D97-AF65-F5344CB8AC3E}">
        <p14:creationId xmlns:p14="http://schemas.microsoft.com/office/powerpoint/2010/main" val="1026459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Pay attention to this structure, because it is going to come up again and again.</a:t>
            </a:r>
          </a:p>
        </p:txBody>
      </p:sp>
      <p:sp>
        <p:nvSpPr>
          <p:cNvPr id="4" name="Slide Number Placeholder 3"/>
          <p:cNvSpPr>
            <a:spLocks noGrp="1"/>
          </p:cNvSpPr>
          <p:nvPr>
            <p:ph type="sldNum" sz="quarter" idx="5"/>
          </p:nvPr>
        </p:nvSpPr>
        <p:spPr/>
        <p:txBody>
          <a:bodyPr/>
          <a:lstStyle/>
          <a:p>
            <a:fld id="{E09570AA-56A7-9C41-A123-AA2EDF5A67D8}" type="slidenum">
              <a:rPr lang="en-US" smtClean="0"/>
              <a:t>6</a:t>
            </a:fld>
            <a:endParaRPr lang="en-US"/>
          </a:p>
        </p:txBody>
      </p:sp>
    </p:spTree>
    <p:extLst>
      <p:ext uri="{BB962C8B-B14F-4D97-AF65-F5344CB8AC3E}">
        <p14:creationId xmlns:p14="http://schemas.microsoft.com/office/powerpoint/2010/main" val="29925263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this again…and think about our cat and dog example.</a:t>
            </a:r>
          </a:p>
          <a:p>
            <a:endParaRPr lang="en-US" dirty="0"/>
          </a:p>
          <a:p>
            <a:r>
              <a:rPr lang="en-US" dirty="0"/>
              <a:t>You can initially think of this as p(x) i.e. the distribution of our data. Obviously we can see it’s a mixture of Gaussians, because we can directly inspect it, but you won’t be able to do this with high dimensional spaces…</a:t>
            </a:r>
          </a:p>
        </p:txBody>
      </p:sp>
      <p:sp>
        <p:nvSpPr>
          <p:cNvPr id="4" name="Slide Number Placeholder 3"/>
          <p:cNvSpPr>
            <a:spLocks noGrp="1"/>
          </p:cNvSpPr>
          <p:nvPr>
            <p:ph type="sldNum" sz="quarter" idx="5"/>
          </p:nvPr>
        </p:nvSpPr>
        <p:spPr/>
        <p:txBody>
          <a:bodyPr/>
          <a:lstStyle/>
          <a:p>
            <a:fld id="{909ACE64-CBA3-AB48-9833-3923FCCEF149}" type="slidenum">
              <a:rPr lang="en-US" smtClean="0"/>
              <a:t>10</a:t>
            </a:fld>
            <a:endParaRPr lang="en-US"/>
          </a:p>
        </p:txBody>
      </p:sp>
    </p:spTree>
    <p:extLst>
      <p:ext uri="{BB962C8B-B14F-4D97-AF65-F5344CB8AC3E}">
        <p14:creationId xmlns:p14="http://schemas.microsoft.com/office/powerpoint/2010/main" val="5787425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case, my latent space is 1-dimensional, and binary. But for most examples, we assume that we have many latent variables, and they are continuous in nature (</a:t>
            </a:r>
            <a:r>
              <a:rPr lang="en-US" dirty="0" err="1"/>
              <a:t>i.e</a:t>
            </a:r>
            <a:r>
              <a:rPr lang="en-US" dirty="0"/>
              <a:t> can take on pretty much any value).</a:t>
            </a:r>
          </a:p>
          <a:p>
            <a:endParaRPr lang="en-US" dirty="0"/>
          </a:p>
          <a:p>
            <a:r>
              <a:rPr lang="en-US" dirty="0"/>
              <a:t>We usually restrict the values that the latent variables can take on, by making an assumption that they are normally distributed. This is our </a:t>
            </a:r>
            <a:r>
              <a:rPr lang="en-US" b="1" dirty="0"/>
              <a:t>prior</a:t>
            </a:r>
            <a:r>
              <a:rPr lang="en-US" dirty="0"/>
              <a:t>. </a:t>
            </a:r>
          </a:p>
        </p:txBody>
      </p:sp>
      <p:sp>
        <p:nvSpPr>
          <p:cNvPr id="4" name="Slide Number Placeholder 3"/>
          <p:cNvSpPr>
            <a:spLocks noGrp="1"/>
          </p:cNvSpPr>
          <p:nvPr>
            <p:ph type="sldNum" sz="quarter" idx="5"/>
          </p:nvPr>
        </p:nvSpPr>
        <p:spPr/>
        <p:txBody>
          <a:bodyPr/>
          <a:lstStyle/>
          <a:p>
            <a:fld id="{909ACE64-CBA3-AB48-9833-3923FCCEF149}" type="slidenum">
              <a:rPr lang="en-US" smtClean="0"/>
              <a:t>11</a:t>
            </a:fld>
            <a:endParaRPr lang="en-US"/>
          </a:p>
        </p:txBody>
      </p:sp>
    </p:spTree>
    <p:extLst>
      <p:ext uri="{BB962C8B-B14F-4D97-AF65-F5344CB8AC3E}">
        <p14:creationId xmlns:p14="http://schemas.microsoft.com/office/powerpoint/2010/main" val="1446825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09ACE64-CBA3-AB48-9833-3923FCCEF149}" type="slidenum">
              <a:rPr lang="en-US" smtClean="0"/>
              <a:t>12</a:t>
            </a:fld>
            <a:endParaRPr lang="en-US"/>
          </a:p>
        </p:txBody>
      </p:sp>
    </p:spTree>
    <p:extLst>
      <p:ext uri="{BB962C8B-B14F-4D97-AF65-F5344CB8AC3E}">
        <p14:creationId xmlns:p14="http://schemas.microsoft.com/office/powerpoint/2010/main" val="2486257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encoding process. I want the encoder to be able to accurately map the inputs to the CORRECT latent variable value. In this case it’s like a classifier – given some heights and weights, give me a 0 or 1 (for cat or dog).</a:t>
            </a:r>
          </a:p>
          <a:p>
            <a:endParaRPr lang="en-US" dirty="0"/>
          </a:p>
          <a:p>
            <a:r>
              <a:rPr lang="en-US" dirty="0"/>
              <a:t>In order to calculate this, we use Bayes’ Theorem.</a:t>
            </a:r>
          </a:p>
          <a:p>
            <a:endParaRPr lang="en-US" dirty="0"/>
          </a:p>
          <a:p>
            <a:r>
              <a:rPr lang="en-US" dirty="0"/>
              <a:t>P(</a:t>
            </a:r>
            <a:r>
              <a:rPr lang="en-US" dirty="0" err="1"/>
              <a:t>x|z</a:t>
            </a:r>
            <a:r>
              <a:rPr lang="en-US" dirty="0"/>
              <a:t>) we’ve seen before, but it actually isn’t going to matter what form it takes, as we’ll soon see…. And p(z) is the prior, which we’ve also seen before, and it’s just Gaussian.</a:t>
            </a:r>
          </a:p>
          <a:p>
            <a:endParaRPr lang="en-US" dirty="0"/>
          </a:p>
          <a:p>
            <a:r>
              <a:rPr lang="en-US" dirty="0"/>
              <a:t>But the problem is that bottom term…</a:t>
            </a:r>
          </a:p>
          <a:p>
            <a:endParaRPr lang="en-US" dirty="0"/>
          </a:p>
          <a:p>
            <a:r>
              <a:rPr lang="en-US" dirty="0"/>
              <a:t>This bottom equation says that for each value of z, I must first calculate p(</a:t>
            </a:r>
            <a:r>
              <a:rPr lang="en-US" dirty="0" err="1"/>
              <a:t>x|z</a:t>
            </a:r>
            <a:r>
              <a:rPr lang="en-US" dirty="0"/>
              <a:t>) – the probability of observing a height and weight given that z explains the data. Then I need to multiply this by how likely it is for z to occur in the population at all (i.e. the proportion of cats and dogs in this case). And I need to do this for both cats and dogs.</a:t>
            </a:r>
          </a:p>
          <a:p>
            <a:endParaRPr lang="en-US" dirty="0"/>
          </a:p>
          <a:p>
            <a:r>
              <a:rPr lang="en-US" dirty="0"/>
              <a:t>This is fine for cats and dogs, because z is a binary 1D feature: my encoder will map to either a single 1 or a single 0, so I only have two terms.</a:t>
            </a:r>
          </a:p>
          <a:p>
            <a:endParaRPr lang="en-US" dirty="0"/>
          </a:p>
          <a:p>
            <a:r>
              <a:rPr lang="en-US" dirty="0"/>
              <a:t>I do not want to do this when I have multiple latent variables can take on essentially an infinite number of values! This problem is intractable.</a:t>
            </a:r>
          </a:p>
          <a:p>
            <a:endParaRPr lang="en-US" dirty="0"/>
          </a:p>
          <a:p>
            <a:r>
              <a:rPr lang="en-US" dirty="0"/>
              <a:t>To reiterate, trying to find the exact mapping between the data, and the latent representation, is insoluble by any practical means.</a:t>
            </a:r>
          </a:p>
        </p:txBody>
      </p:sp>
      <p:sp>
        <p:nvSpPr>
          <p:cNvPr id="4" name="Slide Number Placeholder 3"/>
          <p:cNvSpPr>
            <a:spLocks noGrp="1"/>
          </p:cNvSpPr>
          <p:nvPr>
            <p:ph type="sldNum" sz="quarter" idx="5"/>
          </p:nvPr>
        </p:nvSpPr>
        <p:spPr/>
        <p:txBody>
          <a:bodyPr/>
          <a:lstStyle/>
          <a:p>
            <a:fld id="{909ACE64-CBA3-AB48-9833-3923FCCEF149}" type="slidenum">
              <a:rPr lang="en-US" smtClean="0"/>
              <a:t>13</a:t>
            </a:fld>
            <a:endParaRPr lang="en-US"/>
          </a:p>
        </p:txBody>
      </p:sp>
    </p:spTree>
    <p:extLst>
      <p:ext uri="{BB962C8B-B14F-4D97-AF65-F5344CB8AC3E}">
        <p14:creationId xmlns:p14="http://schemas.microsoft.com/office/powerpoint/2010/main" val="25387601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actually can’t do gradient descent on this, so we have to use the </a:t>
            </a:r>
            <a:r>
              <a:rPr lang="en-US" dirty="0" err="1"/>
              <a:t>reparametrization</a:t>
            </a:r>
            <a:r>
              <a:rPr lang="en-US" dirty="0"/>
              <a:t> trick to obtain an unbiased estimator of the gradient.</a:t>
            </a:r>
          </a:p>
          <a:p>
            <a:endParaRPr lang="en-US" dirty="0"/>
          </a:p>
          <a:p>
            <a:r>
              <a:rPr lang="en-US" dirty="0"/>
              <a:t>What does this look like in code…</a:t>
            </a:r>
          </a:p>
        </p:txBody>
      </p:sp>
      <p:sp>
        <p:nvSpPr>
          <p:cNvPr id="4" name="Slide Number Placeholder 3"/>
          <p:cNvSpPr>
            <a:spLocks noGrp="1"/>
          </p:cNvSpPr>
          <p:nvPr>
            <p:ph type="sldNum" sz="quarter" idx="5"/>
          </p:nvPr>
        </p:nvSpPr>
        <p:spPr/>
        <p:txBody>
          <a:bodyPr/>
          <a:lstStyle/>
          <a:p>
            <a:fld id="{909ACE64-CBA3-AB48-9833-3923FCCEF149}" type="slidenum">
              <a:rPr lang="en-US" smtClean="0"/>
              <a:t>14</a:t>
            </a:fld>
            <a:endParaRPr lang="en-US"/>
          </a:p>
        </p:txBody>
      </p:sp>
    </p:spTree>
    <p:extLst>
      <p:ext uri="{BB962C8B-B14F-4D97-AF65-F5344CB8AC3E}">
        <p14:creationId xmlns:p14="http://schemas.microsoft.com/office/powerpoint/2010/main" val="681850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06010-D3A0-E27E-56F2-D24DFEFD252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C2BB8AEA-2505-7C8C-054A-8CB45C1091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044F4F9-B36E-D72E-A20A-87980078D608}"/>
              </a:ext>
            </a:extLst>
          </p:cNvPr>
          <p:cNvSpPr>
            <a:spLocks noGrp="1"/>
          </p:cNvSpPr>
          <p:nvPr>
            <p:ph type="dt" sz="half" idx="10"/>
          </p:nvPr>
        </p:nvSpPr>
        <p:spPr/>
        <p:txBody>
          <a:bodyPr/>
          <a:lstStyle/>
          <a:p>
            <a:fld id="{BCEECD91-7A97-BA4D-A16F-207A4A344559}" type="datetimeFigureOut">
              <a:rPr lang="en-US" smtClean="0"/>
              <a:t>11/5/24</a:t>
            </a:fld>
            <a:endParaRPr lang="en-US"/>
          </a:p>
        </p:txBody>
      </p:sp>
      <p:sp>
        <p:nvSpPr>
          <p:cNvPr id="5" name="Footer Placeholder 4">
            <a:extLst>
              <a:ext uri="{FF2B5EF4-FFF2-40B4-BE49-F238E27FC236}">
                <a16:creationId xmlns:a16="http://schemas.microsoft.com/office/drawing/2014/main" id="{E4AE5676-4C79-6850-0DF0-D195C78B7A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CB4B4C-4B18-9DC6-D0B6-6E4274B25703}"/>
              </a:ext>
            </a:extLst>
          </p:cNvPr>
          <p:cNvSpPr>
            <a:spLocks noGrp="1"/>
          </p:cNvSpPr>
          <p:nvPr>
            <p:ph type="sldNum" sz="quarter" idx="12"/>
          </p:nvPr>
        </p:nvSpPr>
        <p:spPr/>
        <p:txBody>
          <a:bodyPr/>
          <a:lstStyle/>
          <a:p>
            <a:fld id="{BDE1898A-197C-574F-9B2A-1273863FA7E3}" type="slidenum">
              <a:rPr lang="en-US" smtClean="0"/>
              <a:t>‹#›</a:t>
            </a:fld>
            <a:endParaRPr lang="en-US"/>
          </a:p>
        </p:txBody>
      </p:sp>
    </p:spTree>
    <p:extLst>
      <p:ext uri="{BB962C8B-B14F-4D97-AF65-F5344CB8AC3E}">
        <p14:creationId xmlns:p14="http://schemas.microsoft.com/office/powerpoint/2010/main" val="1139943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A94C4-DC70-FDD8-FB8B-8D81FDB1CD5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EDB3C70-0CC6-70B4-AC86-6ECBBE79FD8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D3C405A-6296-63D2-2500-5523820FF79A}"/>
              </a:ext>
            </a:extLst>
          </p:cNvPr>
          <p:cNvSpPr>
            <a:spLocks noGrp="1"/>
          </p:cNvSpPr>
          <p:nvPr>
            <p:ph type="dt" sz="half" idx="10"/>
          </p:nvPr>
        </p:nvSpPr>
        <p:spPr/>
        <p:txBody>
          <a:bodyPr/>
          <a:lstStyle/>
          <a:p>
            <a:fld id="{BCEECD91-7A97-BA4D-A16F-207A4A344559}" type="datetimeFigureOut">
              <a:rPr lang="en-US" smtClean="0"/>
              <a:t>11/5/24</a:t>
            </a:fld>
            <a:endParaRPr lang="en-US"/>
          </a:p>
        </p:txBody>
      </p:sp>
      <p:sp>
        <p:nvSpPr>
          <p:cNvPr id="5" name="Footer Placeholder 4">
            <a:extLst>
              <a:ext uri="{FF2B5EF4-FFF2-40B4-BE49-F238E27FC236}">
                <a16:creationId xmlns:a16="http://schemas.microsoft.com/office/drawing/2014/main" id="{51949FD9-D2DC-EF40-0CFF-2C0DC56513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6D724A-D4D5-281F-F946-BC27044B2408}"/>
              </a:ext>
            </a:extLst>
          </p:cNvPr>
          <p:cNvSpPr>
            <a:spLocks noGrp="1"/>
          </p:cNvSpPr>
          <p:nvPr>
            <p:ph type="sldNum" sz="quarter" idx="12"/>
          </p:nvPr>
        </p:nvSpPr>
        <p:spPr/>
        <p:txBody>
          <a:bodyPr/>
          <a:lstStyle/>
          <a:p>
            <a:fld id="{BDE1898A-197C-574F-9B2A-1273863FA7E3}" type="slidenum">
              <a:rPr lang="en-US" smtClean="0"/>
              <a:t>‹#›</a:t>
            </a:fld>
            <a:endParaRPr lang="en-US"/>
          </a:p>
        </p:txBody>
      </p:sp>
    </p:spTree>
    <p:extLst>
      <p:ext uri="{BB962C8B-B14F-4D97-AF65-F5344CB8AC3E}">
        <p14:creationId xmlns:p14="http://schemas.microsoft.com/office/powerpoint/2010/main" val="2107361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83A30B-4A3B-67FB-7952-101DD76F841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1607864-1A7B-1262-5F8C-BDE6B4263F8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6404DD6-7674-0729-C693-2669A1A9AC9D}"/>
              </a:ext>
            </a:extLst>
          </p:cNvPr>
          <p:cNvSpPr>
            <a:spLocks noGrp="1"/>
          </p:cNvSpPr>
          <p:nvPr>
            <p:ph type="dt" sz="half" idx="10"/>
          </p:nvPr>
        </p:nvSpPr>
        <p:spPr/>
        <p:txBody>
          <a:bodyPr/>
          <a:lstStyle/>
          <a:p>
            <a:fld id="{BCEECD91-7A97-BA4D-A16F-207A4A344559}" type="datetimeFigureOut">
              <a:rPr lang="en-US" smtClean="0"/>
              <a:t>11/5/24</a:t>
            </a:fld>
            <a:endParaRPr lang="en-US"/>
          </a:p>
        </p:txBody>
      </p:sp>
      <p:sp>
        <p:nvSpPr>
          <p:cNvPr id="5" name="Footer Placeholder 4">
            <a:extLst>
              <a:ext uri="{FF2B5EF4-FFF2-40B4-BE49-F238E27FC236}">
                <a16:creationId xmlns:a16="http://schemas.microsoft.com/office/drawing/2014/main" id="{92CAFB43-84BA-DEE9-DA63-C054084C23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29C73A-DA22-11A6-831C-E37A7287172F}"/>
              </a:ext>
            </a:extLst>
          </p:cNvPr>
          <p:cNvSpPr>
            <a:spLocks noGrp="1"/>
          </p:cNvSpPr>
          <p:nvPr>
            <p:ph type="sldNum" sz="quarter" idx="12"/>
          </p:nvPr>
        </p:nvSpPr>
        <p:spPr/>
        <p:txBody>
          <a:bodyPr/>
          <a:lstStyle/>
          <a:p>
            <a:fld id="{BDE1898A-197C-574F-9B2A-1273863FA7E3}" type="slidenum">
              <a:rPr lang="en-US" smtClean="0"/>
              <a:t>‹#›</a:t>
            </a:fld>
            <a:endParaRPr lang="en-US"/>
          </a:p>
        </p:txBody>
      </p:sp>
    </p:spTree>
    <p:extLst>
      <p:ext uri="{BB962C8B-B14F-4D97-AF65-F5344CB8AC3E}">
        <p14:creationId xmlns:p14="http://schemas.microsoft.com/office/powerpoint/2010/main" val="10097728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b">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1B56EA"/>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srgbClr val="269E62"/>
              </a:solidFill>
            </a:endParaRPr>
          </a:p>
        </p:txBody>
      </p:sp>
      <p:sp>
        <p:nvSpPr>
          <p:cNvPr id="12" name="Rectangle 11"/>
          <p:cNvSpPr/>
          <p:nvPr userDrawn="1"/>
        </p:nvSpPr>
        <p:spPr>
          <a:xfrm>
            <a:off x="0" y="5688218"/>
            <a:ext cx="12192000" cy="1169781"/>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srgbClr val="269E62"/>
              </a:solidFill>
            </a:endParaRPr>
          </a:p>
        </p:txBody>
      </p:sp>
      <p:pic>
        <p:nvPicPr>
          <p:cNvPr id="4" name="Picture 3" descr="logo landscap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419" y="6042840"/>
            <a:ext cx="1719725" cy="514429"/>
          </a:xfrm>
          <a:prstGeom prst="rect">
            <a:avLst/>
          </a:prstGeom>
        </p:spPr>
      </p:pic>
      <p:pic>
        <p:nvPicPr>
          <p:cNvPr id="11" name="Picture 10" descr="Schmidt 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617034" y="6042839"/>
            <a:ext cx="1162612" cy="514431"/>
          </a:xfrm>
          <a:prstGeom prst="rect">
            <a:avLst/>
          </a:prstGeom>
        </p:spPr>
      </p:pic>
      <p:sp>
        <p:nvSpPr>
          <p:cNvPr id="10" name="Text Placeholder 13"/>
          <p:cNvSpPr>
            <a:spLocks noGrp="1"/>
          </p:cNvSpPr>
          <p:nvPr>
            <p:ph type="body" sz="quarter" idx="10" hasCustomPrompt="1"/>
          </p:nvPr>
        </p:nvSpPr>
        <p:spPr>
          <a:xfrm>
            <a:off x="808654" y="1492897"/>
            <a:ext cx="6480292" cy="1458343"/>
          </a:xfrm>
        </p:spPr>
        <p:txBody>
          <a:bodyPr/>
          <a:lstStyle>
            <a:lvl1pPr marL="0" indent="0">
              <a:buNone/>
              <a:defRPr b="1">
                <a:solidFill>
                  <a:schemeClr val="bg1"/>
                </a:solidFill>
                <a:latin typeface="Helvetica"/>
                <a:cs typeface="Helvetica"/>
              </a:defRPr>
            </a:lvl1pPr>
          </a:lstStyle>
          <a:p>
            <a:pPr lvl="0"/>
            <a:r>
              <a:rPr lang="en-GB"/>
              <a:t>Title</a:t>
            </a:r>
            <a:endParaRPr lang="en-US"/>
          </a:p>
        </p:txBody>
      </p:sp>
      <p:sp>
        <p:nvSpPr>
          <p:cNvPr id="13" name="Text Placeholder 13"/>
          <p:cNvSpPr>
            <a:spLocks noGrp="1"/>
          </p:cNvSpPr>
          <p:nvPr>
            <p:ph type="body" sz="quarter" idx="11" hasCustomPrompt="1"/>
          </p:nvPr>
        </p:nvSpPr>
        <p:spPr>
          <a:xfrm>
            <a:off x="808654" y="3054911"/>
            <a:ext cx="6480292" cy="870859"/>
          </a:xfrm>
        </p:spPr>
        <p:txBody>
          <a:bodyPr>
            <a:normAutofit/>
          </a:bodyPr>
          <a:lstStyle>
            <a:lvl1pPr marL="0" indent="0">
              <a:buNone/>
              <a:defRPr sz="2667" b="0">
                <a:solidFill>
                  <a:schemeClr val="bg1"/>
                </a:solidFill>
                <a:latin typeface="Helvetica"/>
                <a:cs typeface="Helvetica"/>
              </a:defRPr>
            </a:lvl1pPr>
          </a:lstStyle>
          <a:p>
            <a:pPr lvl="0"/>
            <a:r>
              <a:rPr lang="en-GB"/>
              <a:t>Sub-title</a:t>
            </a:r>
            <a:endParaRPr lang="en-US"/>
          </a:p>
        </p:txBody>
      </p:sp>
      <p:sp>
        <p:nvSpPr>
          <p:cNvPr id="17" name="Text Placeholder 13"/>
          <p:cNvSpPr>
            <a:spLocks noGrp="1"/>
          </p:cNvSpPr>
          <p:nvPr>
            <p:ph type="body" sz="quarter" idx="12" hasCustomPrompt="1"/>
          </p:nvPr>
        </p:nvSpPr>
        <p:spPr>
          <a:xfrm>
            <a:off x="808654" y="4022529"/>
            <a:ext cx="6480292" cy="483811"/>
          </a:xfrm>
        </p:spPr>
        <p:txBody>
          <a:bodyPr>
            <a:normAutofit/>
          </a:bodyPr>
          <a:lstStyle>
            <a:lvl1pPr marL="0" indent="0">
              <a:buNone/>
              <a:defRPr sz="2133" b="0">
                <a:solidFill>
                  <a:schemeClr val="bg1"/>
                </a:solidFill>
                <a:latin typeface="Helvetica Light"/>
                <a:cs typeface="Helvetica Light"/>
              </a:defRPr>
            </a:lvl1pPr>
          </a:lstStyle>
          <a:p>
            <a:pPr lvl="0"/>
            <a:r>
              <a:rPr lang="en-GB"/>
              <a:t>Sub-text</a:t>
            </a:r>
            <a:endParaRPr lang="en-US"/>
          </a:p>
        </p:txBody>
      </p:sp>
      <p:pic>
        <p:nvPicPr>
          <p:cNvPr id="18" name="Picture 17" descr="colours_1.png"/>
          <p:cNvPicPr>
            <a:picLocks noChangeAspect="1"/>
          </p:cNvPicPr>
          <p:nvPr userDrawn="1"/>
        </p:nvPicPr>
        <p:blipFill rotWithShape="1">
          <a:blip r:embed="rId4">
            <a:extLst>
              <a:ext uri="{28A0092B-C50C-407E-A947-70E740481C1C}">
                <a14:useLocalDpi xmlns:a14="http://schemas.microsoft.com/office/drawing/2010/main" val="0"/>
              </a:ext>
            </a:extLst>
          </a:blip>
          <a:srcRect b="7914"/>
          <a:stretch/>
        </p:blipFill>
        <p:spPr>
          <a:xfrm>
            <a:off x="7288946" y="22435"/>
            <a:ext cx="4903055" cy="6835564"/>
          </a:xfrm>
          <a:prstGeom prst="rect">
            <a:avLst/>
          </a:prstGeom>
        </p:spPr>
      </p:pic>
      <p:cxnSp>
        <p:nvCxnSpPr>
          <p:cNvPr id="19" name="Straight Connector 18"/>
          <p:cNvCxnSpPr/>
          <p:nvPr userDrawn="1"/>
        </p:nvCxnSpPr>
        <p:spPr>
          <a:xfrm>
            <a:off x="808654" y="2999615"/>
            <a:ext cx="6480292"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2580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slide b">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alphaModFix amt="30000"/>
            <a:extLst>
              <a:ext uri="{28A0092B-C50C-407E-A947-70E740481C1C}">
                <a14:useLocalDpi xmlns:a14="http://schemas.microsoft.com/office/drawing/2010/main" val="0"/>
              </a:ext>
            </a:extLst>
          </a:blip>
          <a:stretch>
            <a:fillRect/>
          </a:stretch>
        </p:blipFill>
        <p:spPr>
          <a:xfrm>
            <a:off x="7318129" y="0"/>
            <a:ext cx="4873871" cy="7395883"/>
          </a:xfrm>
          <a:prstGeom prst="rect">
            <a:avLst/>
          </a:prstGeom>
        </p:spPr>
      </p:pic>
      <p:sp>
        <p:nvSpPr>
          <p:cNvPr id="11" name="Text Placeholder 5"/>
          <p:cNvSpPr>
            <a:spLocks noGrp="1"/>
          </p:cNvSpPr>
          <p:nvPr>
            <p:ph type="body" sz="quarter" idx="10" hasCustomPrompt="1"/>
          </p:nvPr>
        </p:nvSpPr>
        <p:spPr>
          <a:xfrm>
            <a:off x="503659" y="373404"/>
            <a:ext cx="11176000" cy="633913"/>
          </a:xfrm>
          <a:prstGeom prst="rect">
            <a:avLst/>
          </a:prstGeom>
        </p:spPr>
        <p:txBody>
          <a:bodyPr vert="horz">
            <a:normAutofit/>
          </a:bodyPr>
          <a:lstStyle>
            <a:lvl1pPr marL="0" indent="0">
              <a:buNone/>
              <a:defRPr sz="3200" b="1" baseline="0">
                <a:solidFill>
                  <a:srgbClr val="235EE2"/>
                </a:solidFill>
                <a:latin typeface="Helvetica"/>
                <a:cs typeface="Helvetica"/>
              </a:defRPr>
            </a:lvl1pPr>
            <a:lvl2pPr>
              <a:defRPr>
                <a:latin typeface="Avenir Heavy"/>
                <a:cs typeface="Avenir Heavy"/>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Slide title</a:t>
            </a:r>
          </a:p>
        </p:txBody>
      </p:sp>
      <p:cxnSp>
        <p:nvCxnSpPr>
          <p:cNvPr id="13" name="Straight Connector 12"/>
          <p:cNvCxnSpPr/>
          <p:nvPr userDrawn="1"/>
        </p:nvCxnSpPr>
        <p:spPr>
          <a:xfrm>
            <a:off x="503659" y="1071268"/>
            <a:ext cx="11176000" cy="0"/>
          </a:xfrm>
          <a:prstGeom prst="line">
            <a:avLst/>
          </a:prstGeom>
          <a:ln>
            <a:solidFill>
              <a:srgbClr val="1F5AE6"/>
            </a:solidFill>
          </a:ln>
          <a:effectLst/>
        </p:spPr>
        <p:style>
          <a:lnRef idx="2">
            <a:schemeClr val="accent1"/>
          </a:lnRef>
          <a:fillRef idx="0">
            <a:schemeClr val="accent1"/>
          </a:fillRef>
          <a:effectRef idx="1">
            <a:schemeClr val="accent1"/>
          </a:effectRef>
          <a:fontRef idx="minor">
            <a:schemeClr val="tx1"/>
          </a:fontRef>
        </p:style>
      </p:cxnSp>
      <p:sp>
        <p:nvSpPr>
          <p:cNvPr id="14" name="Text Placeholder 5"/>
          <p:cNvSpPr>
            <a:spLocks noGrp="1"/>
          </p:cNvSpPr>
          <p:nvPr>
            <p:ph type="body" sz="quarter" idx="11" hasCustomPrompt="1"/>
          </p:nvPr>
        </p:nvSpPr>
        <p:spPr>
          <a:xfrm>
            <a:off x="503659" y="1146008"/>
            <a:ext cx="11176000" cy="599429"/>
          </a:xfrm>
          <a:prstGeom prst="rect">
            <a:avLst/>
          </a:prstGeom>
        </p:spPr>
        <p:txBody>
          <a:bodyPr vert="horz">
            <a:normAutofit/>
          </a:bodyPr>
          <a:lstStyle>
            <a:lvl1pPr marL="0" indent="0">
              <a:buNone/>
              <a:defRPr sz="2667" b="0" i="0" baseline="0">
                <a:solidFill>
                  <a:schemeClr val="tx1">
                    <a:lumMod val="75000"/>
                    <a:lumOff val="25000"/>
                  </a:schemeClr>
                </a:solidFill>
                <a:latin typeface="Helvetica"/>
                <a:cs typeface="Helvetica"/>
              </a:defRPr>
            </a:lvl1pPr>
            <a:lvl2pPr>
              <a:defRPr>
                <a:latin typeface="Avenir Heavy"/>
                <a:cs typeface="Avenir Heavy"/>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Sub-title</a:t>
            </a:r>
          </a:p>
        </p:txBody>
      </p:sp>
      <p:sp>
        <p:nvSpPr>
          <p:cNvPr id="15" name="Text Placeholder 5"/>
          <p:cNvSpPr>
            <a:spLocks noGrp="1"/>
          </p:cNvSpPr>
          <p:nvPr>
            <p:ph type="body" sz="quarter" idx="12" hasCustomPrompt="1"/>
          </p:nvPr>
        </p:nvSpPr>
        <p:spPr>
          <a:xfrm>
            <a:off x="503659" y="1867010"/>
            <a:ext cx="11176000" cy="3994529"/>
          </a:xfrm>
          <a:prstGeom prst="rect">
            <a:avLst/>
          </a:prstGeom>
        </p:spPr>
        <p:txBody>
          <a:bodyPr vert="horz"/>
          <a:lstStyle>
            <a:lvl1pPr marL="380990" indent="-380990">
              <a:buClr>
                <a:srgbClr val="235EE2"/>
              </a:buClr>
              <a:buSzPct val="70000"/>
              <a:buFont typeface="Courier New"/>
              <a:buChar char="o"/>
              <a:defRPr sz="1867" baseline="0">
                <a:solidFill>
                  <a:schemeClr val="tx1">
                    <a:lumMod val="75000"/>
                    <a:lumOff val="25000"/>
                  </a:schemeClr>
                </a:solidFill>
                <a:latin typeface="Helvetica"/>
                <a:cs typeface="Helvetica"/>
              </a:defRPr>
            </a:lvl1pPr>
            <a:lvl2pPr>
              <a:buClr>
                <a:srgbClr val="235EE2"/>
              </a:buClr>
              <a:buSzPct val="70000"/>
              <a:defRPr sz="1600" baseline="0">
                <a:solidFill>
                  <a:schemeClr val="tx1">
                    <a:lumMod val="65000"/>
                    <a:lumOff val="35000"/>
                  </a:schemeClr>
                </a:solidFill>
                <a:latin typeface="Helvetica Light"/>
                <a:cs typeface="Helvetica Light"/>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Body text</a:t>
            </a:r>
          </a:p>
          <a:p>
            <a:pPr lvl="1"/>
            <a:r>
              <a:rPr lang="en-US">
                <a:latin typeface="Avenir Book"/>
                <a:cs typeface="Avenir Book"/>
              </a:rPr>
              <a:t>Sub text</a:t>
            </a:r>
            <a:endParaRPr lang="en-US"/>
          </a:p>
          <a:p>
            <a:pPr lvl="0"/>
            <a:endParaRPr lang="en-US"/>
          </a:p>
        </p:txBody>
      </p:sp>
      <p:pic>
        <p:nvPicPr>
          <p:cNvPr id="10" name="Picture 9" descr="logo landscap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419" y="6042840"/>
            <a:ext cx="1719725" cy="514429"/>
          </a:xfrm>
          <a:prstGeom prst="rect">
            <a:avLst/>
          </a:prstGeom>
        </p:spPr>
      </p:pic>
      <p:pic>
        <p:nvPicPr>
          <p:cNvPr id="12" name="Picture 11" descr="Schmidt 1.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17034" y="6042839"/>
            <a:ext cx="1162612" cy="514431"/>
          </a:xfrm>
          <a:prstGeom prst="rect">
            <a:avLst/>
          </a:prstGeom>
        </p:spPr>
      </p:pic>
    </p:spTree>
    <p:extLst>
      <p:ext uri="{BB962C8B-B14F-4D97-AF65-F5344CB8AC3E}">
        <p14:creationId xmlns:p14="http://schemas.microsoft.com/office/powerpoint/2010/main" val="4550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29484-054A-2279-EDBD-060B4F51960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2294621-65C5-3E10-2CB9-7039D777AD4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D424796-C164-3A18-1B87-22786031595A}"/>
              </a:ext>
            </a:extLst>
          </p:cNvPr>
          <p:cNvSpPr>
            <a:spLocks noGrp="1"/>
          </p:cNvSpPr>
          <p:nvPr>
            <p:ph type="dt" sz="half" idx="10"/>
          </p:nvPr>
        </p:nvSpPr>
        <p:spPr/>
        <p:txBody>
          <a:bodyPr/>
          <a:lstStyle/>
          <a:p>
            <a:fld id="{BCEECD91-7A97-BA4D-A16F-207A4A344559}" type="datetimeFigureOut">
              <a:rPr lang="en-US" smtClean="0"/>
              <a:t>11/5/24</a:t>
            </a:fld>
            <a:endParaRPr lang="en-US"/>
          </a:p>
        </p:txBody>
      </p:sp>
      <p:sp>
        <p:nvSpPr>
          <p:cNvPr id="5" name="Footer Placeholder 4">
            <a:extLst>
              <a:ext uri="{FF2B5EF4-FFF2-40B4-BE49-F238E27FC236}">
                <a16:creationId xmlns:a16="http://schemas.microsoft.com/office/drawing/2014/main" id="{4EDF09B8-47C7-8F9B-AA19-09FD43F70C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CFAE22-669C-6A78-C740-9153414D9D78}"/>
              </a:ext>
            </a:extLst>
          </p:cNvPr>
          <p:cNvSpPr>
            <a:spLocks noGrp="1"/>
          </p:cNvSpPr>
          <p:nvPr>
            <p:ph type="sldNum" sz="quarter" idx="12"/>
          </p:nvPr>
        </p:nvSpPr>
        <p:spPr/>
        <p:txBody>
          <a:bodyPr/>
          <a:lstStyle/>
          <a:p>
            <a:fld id="{BDE1898A-197C-574F-9B2A-1273863FA7E3}" type="slidenum">
              <a:rPr lang="en-US" smtClean="0"/>
              <a:t>‹#›</a:t>
            </a:fld>
            <a:endParaRPr lang="en-US"/>
          </a:p>
        </p:txBody>
      </p:sp>
    </p:spTree>
    <p:extLst>
      <p:ext uri="{BB962C8B-B14F-4D97-AF65-F5344CB8AC3E}">
        <p14:creationId xmlns:p14="http://schemas.microsoft.com/office/powerpoint/2010/main" val="4143083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993E3-D5E2-145E-6C76-6E268F5E800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6E26B17-4198-47CD-75E9-9CFAC11F070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7063E02-3709-39DD-0708-B0E65E5DA70C}"/>
              </a:ext>
            </a:extLst>
          </p:cNvPr>
          <p:cNvSpPr>
            <a:spLocks noGrp="1"/>
          </p:cNvSpPr>
          <p:nvPr>
            <p:ph type="dt" sz="half" idx="10"/>
          </p:nvPr>
        </p:nvSpPr>
        <p:spPr/>
        <p:txBody>
          <a:bodyPr/>
          <a:lstStyle/>
          <a:p>
            <a:fld id="{BCEECD91-7A97-BA4D-A16F-207A4A344559}" type="datetimeFigureOut">
              <a:rPr lang="en-US" smtClean="0"/>
              <a:t>11/5/24</a:t>
            </a:fld>
            <a:endParaRPr lang="en-US"/>
          </a:p>
        </p:txBody>
      </p:sp>
      <p:sp>
        <p:nvSpPr>
          <p:cNvPr id="5" name="Footer Placeholder 4">
            <a:extLst>
              <a:ext uri="{FF2B5EF4-FFF2-40B4-BE49-F238E27FC236}">
                <a16:creationId xmlns:a16="http://schemas.microsoft.com/office/drawing/2014/main" id="{BD55482D-6803-1A32-DC6D-5DB68E363E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A5F65B-FDF6-2EAF-9640-F12280F0D790}"/>
              </a:ext>
            </a:extLst>
          </p:cNvPr>
          <p:cNvSpPr>
            <a:spLocks noGrp="1"/>
          </p:cNvSpPr>
          <p:nvPr>
            <p:ph type="sldNum" sz="quarter" idx="12"/>
          </p:nvPr>
        </p:nvSpPr>
        <p:spPr/>
        <p:txBody>
          <a:bodyPr/>
          <a:lstStyle/>
          <a:p>
            <a:fld id="{BDE1898A-197C-574F-9B2A-1273863FA7E3}" type="slidenum">
              <a:rPr lang="en-US" smtClean="0"/>
              <a:t>‹#›</a:t>
            </a:fld>
            <a:endParaRPr lang="en-US"/>
          </a:p>
        </p:txBody>
      </p:sp>
    </p:spTree>
    <p:extLst>
      <p:ext uri="{BB962C8B-B14F-4D97-AF65-F5344CB8AC3E}">
        <p14:creationId xmlns:p14="http://schemas.microsoft.com/office/powerpoint/2010/main" val="4175756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EBCD5-5A11-E3B2-EA98-7F32DF6E371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1A6ECB5-E2A4-A73F-CE53-E109A3DCC30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FBF57B1-B46C-770A-D8C1-3F40A6D7FF5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65191BF-0410-B3C0-F9DA-8B475EB33C6D}"/>
              </a:ext>
            </a:extLst>
          </p:cNvPr>
          <p:cNvSpPr>
            <a:spLocks noGrp="1"/>
          </p:cNvSpPr>
          <p:nvPr>
            <p:ph type="dt" sz="half" idx="10"/>
          </p:nvPr>
        </p:nvSpPr>
        <p:spPr/>
        <p:txBody>
          <a:bodyPr/>
          <a:lstStyle/>
          <a:p>
            <a:fld id="{BCEECD91-7A97-BA4D-A16F-207A4A344559}" type="datetimeFigureOut">
              <a:rPr lang="en-US" smtClean="0"/>
              <a:t>11/5/24</a:t>
            </a:fld>
            <a:endParaRPr lang="en-US"/>
          </a:p>
        </p:txBody>
      </p:sp>
      <p:sp>
        <p:nvSpPr>
          <p:cNvPr id="6" name="Footer Placeholder 5">
            <a:extLst>
              <a:ext uri="{FF2B5EF4-FFF2-40B4-BE49-F238E27FC236}">
                <a16:creationId xmlns:a16="http://schemas.microsoft.com/office/drawing/2014/main" id="{E222D8A2-F188-EF9B-6B06-A60AA04622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61585E-1E9E-926E-1D34-F375073A00FE}"/>
              </a:ext>
            </a:extLst>
          </p:cNvPr>
          <p:cNvSpPr>
            <a:spLocks noGrp="1"/>
          </p:cNvSpPr>
          <p:nvPr>
            <p:ph type="sldNum" sz="quarter" idx="12"/>
          </p:nvPr>
        </p:nvSpPr>
        <p:spPr/>
        <p:txBody>
          <a:bodyPr/>
          <a:lstStyle/>
          <a:p>
            <a:fld id="{BDE1898A-197C-574F-9B2A-1273863FA7E3}" type="slidenum">
              <a:rPr lang="en-US" smtClean="0"/>
              <a:t>‹#›</a:t>
            </a:fld>
            <a:endParaRPr lang="en-US"/>
          </a:p>
        </p:txBody>
      </p:sp>
    </p:spTree>
    <p:extLst>
      <p:ext uri="{BB962C8B-B14F-4D97-AF65-F5344CB8AC3E}">
        <p14:creationId xmlns:p14="http://schemas.microsoft.com/office/powerpoint/2010/main" val="535516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1C644-5A65-7D57-6A6E-9000192FF15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3ED3064-65D5-DFA8-6323-C00DFAEAB2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A16D8D2-BCB6-C40C-9AE3-5331FC6E67A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5B0AAA0F-A506-04CD-DA01-2E738673FA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B50DCAB-97EB-3E77-BF81-AB5A5A12647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1CFB8B9-68B1-82D1-C09A-5859C503B549}"/>
              </a:ext>
            </a:extLst>
          </p:cNvPr>
          <p:cNvSpPr>
            <a:spLocks noGrp="1"/>
          </p:cNvSpPr>
          <p:nvPr>
            <p:ph type="dt" sz="half" idx="10"/>
          </p:nvPr>
        </p:nvSpPr>
        <p:spPr/>
        <p:txBody>
          <a:bodyPr/>
          <a:lstStyle/>
          <a:p>
            <a:fld id="{BCEECD91-7A97-BA4D-A16F-207A4A344559}" type="datetimeFigureOut">
              <a:rPr lang="en-US" smtClean="0"/>
              <a:t>11/5/24</a:t>
            </a:fld>
            <a:endParaRPr lang="en-US"/>
          </a:p>
        </p:txBody>
      </p:sp>
      <p:sp>
        <p:nvSpPr>
          <p:cNvPr id="8" name="Footer Placeholder 7">
            <a:extLst>
              <a:ext uri="{FF2B5EF4-FFF2-40B4-BE49-F238E27FC236}">
                <a16:creationId xmlns:a16="http://schemas.microsoft.com/office/drawing/2014/main" id="{D8A3921E-869E-A6FD-DF25-1CADC060241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1DFBCF-73D5-58FF-927D-507006B8C376}"/>
              </a:ext>
            </a:extLst>
          </p:cNvPr>
          <p:cNvSpPr>
            <a:spLocks noGrp="1"/>
          </p:cNvSpPr>
          <p:nvPr>
            <p:ph type="sldNum" sz="quarter" idx="12"/>
          </p:nvPr>
        </p:nvSpPr>
        <p:spPr/>
        <p:txBody>
          <a:bodyPr/>
          <a:lstStyle/>
          <a:p>
            <a:fld id="{BDE1898A-197C-574F-9B2A-1273863FA7E3}" type="slidenum">
              <a:rPr lang="en-US" smtClean="0"/>
              <a:t>‹#›</a:t>
            </a:fld>
            <a:endParaRPr lang="en-US"/>
          </a:p>
        </p:txBody>
      </p:sp>
    </p:spTree>
    <p:extLst>
      <p:ext uri="{BB962C8B-B14F-4D97-AF65-F5344CB8AC3E}">
        <p14:creationId xmlns:p14="http://schemas.microsoft.com/office/powerpoint/2010/main" val="1454753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A53C2-2525-D370-774C-37BCED73EEF4}"/>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AD67F55-788F-6C93-BD32-11A23EE0ADA2}"/>
              </a:ext>
            </a:extLst>
          </p:cNvPr>
          <p:cNvSpPr>
            <a:spLocks noGrp="1"/>
          </p:cNvSpPr>
          <p:nvPr>
            <p:ph type="dt" sz="half" idx="10"/>
          </p:nvPr>
        </p:nvSpPr>
        <p:spPr/>
        <p:txBody>
          <a:bodyPr/>
          <a:lstStyle/>
          <a:p>
            <a:fld id="{BCEECD91-7A97-BA4D-A16F-207A4A344559}" type="datetimeFigureOut">
              <a:rPr lang="en-US" smtClean="0"/>
              <a:t>11/5/24</a:t>
            </a:fld>
            <a:endParaRPr lang="en-US"/>
          </a:p>
        </p:txBody>
      </p:sp>
      <p:sp>
        <p:nvSpPr>
          <p:cNvPr id="4" name="Footer Placeholder 3">
            <a:extLst>
              <a:ext uri="{FF2B5EF4-FFF2-40B4-BE49-F238E27FC236}">
                <a16:creationId xmlns:a16="http://schemas.microsoft.com/office/drawing/2014/main" id="{B2B9A077-4A6C-1036-06BC-2AC0D306D2B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9707DF-EB28-BF0D-456D-3A9223F26771}"/>
              </a:ext>
            </a:extLst>
          </p:cNvPr>
          <p:cNvSpPr>
            <a:spLocks noGrp="1"/>
          </p:cNvSpPr>
          <p:nvPr>
            <p:ph type="sldNum" sz="quarter" idx="12"/>
          </p:nvPr>
        </p:nvSpPr>
        <p:spPr/>
        <p:txBody>
          <a:bodyPr/>
          <a:lstStyle/>
          <a:p>
            <a:fld id="{BDE1898A-197C-574F-9B2A-1273863FA7E3}" type="slidenum">
              <a:rPr lang="en-US" smtClean="0"/>
              <a:t>‹#›</a:t>
            </a:fld>
            <a:endParaRPr lang="en-US"/>
          </a:p>
        </p:txBody>
      </p:sp>
    </p:spTree>
    <p:extLst>
      <p:ext uri="{BB962C8B-B14F-4D97-AF65-F5344CB8AC3E}">
        <p14:creationId xmlns:p14="http://schemas.microsoft.com/office/powerpoint/2010/main" val="10836387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934D9A-B092-DB52-60C8-32ABBCCA1032}"/>
              </a:ext>
            </a:extLst>
          </p:cNvPr>
          <p:cNvSpPr>
            <a:spLocks noGrp="1"/>
          </p:cNvSpPr>
          <p:nvPr>
            <p:ph type="dt" sz="half" idx="10"/>
          </p:nvPr>
        </p:nvSpPr>
        <p:spPr/>
        <p:txBody>
          <a:bodyPr/>
          <a:lstStyle/>
          <a:p>
            <a:fld id="{BCEECD91-7A97-BA4D-A16F-207A4A344559}" type="datetimeFigureOut">
              <a:rPr lang="en-US" smtClean="0"/>
              <a:t>11/5/24</a:t>
            </a:fld>
            <a:endParaRPr lang="en-US"/>
          </a:p>
        </p:txBody>
      </p:sp>
      <p:sp>
        <p:nvSpPr>
          <p:cNvPr id="3" name="Footer Placeholder 2">
            <a:extLst>
              <a:ext uri="{FF2B5EF4-FFF2-40B4-BE49-F238E27FC236}">
                <a16:creationId xmlns:a16="http://schemas.microsoft.com/office/drawing/2014/main" id="{621C8078-F740-14E6-AC75-0539737C00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E923A91-4B3C-38D8-1DA1-A20764996601}"/>
              </a:ext>
            </a:extLst>
          </p:cNvPr>
          <p:cNvSpPr>
            <a:spLocks noGrp="1"/>
          </p:cNvSpPr>
          <p:nvPr>
            <p:ph type="sldNum" sz="quarter" idx="12"/>
          </p:nvPr>
        </p:nvSpPr>
        <p:spPr/>
        <p:txBody>
          <a:bodyPr/>
          <a:lstStyle/>
          <a:p>
            <a:fld id="{BDE1898A-197C-574F-9B2A-1273863FA7E3}" type="slidenum">
              <a:rPr lang="en-US" smtClean="0"/>
              <a:t>‹#›</a:t>
            </a:fld>
            <a:endParaRPr lang="en-US"/>
          </a:p>
        </p:txBody>
      </p:sp>
    </p:spTree>
    <p:extLst>
      <p:ext uri="{BB962C8B-B14F-4D97-AF65-F5344CB8AC3E}">
        <p14:creationId xmlns:p14="http://schemas.microsoft.com/office/powerpoint/2010/main" val="94728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7FC19-B161-5F4D-AB99-72F7FFD9459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625B004-B3BF-CAFC-51CC-AAA500048D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8FE2E15-C8FD-36B3-D236-15C691166F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A4AF934-0211-F126-7829-F5888E0D816D}"/>
              </a:ext>
            </a:extLst>
          </p:cNvPr>
          <p:cNvSpPr>
            <a:spLocks noGrp="1"/>
          </p:cNvSpPr>
          <p:nvPr>
            <p:ph type="dt" sz="half" idx="10"/>
          </p:nvPr>
        </p:nvSpPr>
        <p:spPr/>
        <p:txBody>
          <a:bodyPr/>
          <a:lstStyle/>
          <a:p>
            <a:fld id="{BCEECD91-7A97-BA4D-A16F-207A4A344559}" type="datetimeFigureOut">
              <a:rPr lang="en-US" smtClean="0"/>
              <a:t>11/5/24</a:t>
            </a:fld>
            <a:endParaRPr lang="en-US"/>
          </a:p>
        </p:txBody>
      </p:sp>
      <p:sp>
        <p:nvSpPr>
          <p:cNvPr id="6" name="Footer Placeholder 5">
            <a:extLst>
              <a:ext uri="{FF2B5EF4-FFF2-40B4-BE49-F238E27FC236}">
                <a16:creationId xmlns:a16="http://schemas.microsoft.com/office/drawing/2014/main" id="{7D0C87B6-D28E-6DE1-4C77-76907B0B9C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730DCB-5C64-D51A-97C2-EC9DCBC1289D}"/>
              </a:ext>
            </a:extLst>
          </p:cNvPr>
          <p:cNvSpPr>
            <a:spLocks noGrp="1"/>
          </p:cNvSpPr>
          <p:nvPr>
            <p:ph type="sldNum" sz="quarter" idx="12"/>
          </p:nvPr>
        </p:nvSpPr>
        <p:spPr/>
        <p:txBody>
          <a:bodyPr/>
          <a:lstStyle/>
          <a:p>
            <a:fld id="{BDE1898A-197C-574F-9B2A-1273863FA7E3}" type="slidenum">
              <a:rPr lang="en-US" smtClean="0"/>
              <a:t>‹#›</a:t>
            </a:fld>
            <a:endParaRPr lang="en-US"/>
          </a:p>
        </p:txBody>
      </p:sp>
    </p:spTree>
    <p:extLst>
      <p:ext uri="{BB962C8B-B14F-4D97-AF65-F5344CB8AC3E}">
        <p14:creationId xmlns:p14="http://schemas.microsoft.com/office/powerpoint/2010/main" val="4028150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F64FD-E2DF-66C1-C9A3-D5D09F6E70E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1688527-A9CC-3A3D-7952-4B41769584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247C60-DB92-E335-2083-6FC6137B07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A742B71-8026-591C-96E0-F8F01196FBB3}"/>
              </a:ext>
            </a:extLst>
          </p:cNvPr>
          <p:cNvSpPr>
            <a:spLocks noGrp="1"/>
          </p:cNvSpPr>
          <p:nvPr>
            <p:ph type="dt" sz="half" idx="10"/>
          </p:nvPr>
        </p:nvSpPr>
        <p:spPr/>
        <p:txBody>
          <a:bodyPr/>
          <a:lstStyle/>
          <a:p>
            <a:fld id="{BCEECD91-7A97-BA4D-A16F-207A4A344559}" type="datetimeFigureOut">
              <a:rPr lang="en-US" smtClean="0"/>
              <a:t>11/5/24</a:t>
            </a:fld>
            <a:endParaRPr lang="en-US"/>
          </a:p>
        </p:txBody>
      </p:sp>
      <p:sp>
        <p:nvSpPr>
          <p:cNvPr id="6" name="Footer Placeholder 5">
            <a:extLst>
              <a:ext uri="{FF2B5EF4-FFF2-40B4-BE49-F238E27FC236}">
                <a16:creationId xmlns:a16="http://schemas.microsoft.com/office/drawing/2014/main" id="{73EE9222-FF93-8EA3-6A92-06E7D0843F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DC3D1F-5777-2443-E89F-049F1DA53F75}"/>
              </a:ext>
            </a:extLst>
          </p:cNvPr>
          <p:cNvSpPr>
            <a:spLocks noGrp="1"/>
          </p:cNvSpPr>
          <p:nvPr>
            <p:ph type="sldNum" sz="quarter" idx="12"/>
          </p:nvPr>
        </p:nvSpPr>
        <p:spPr/>
        <p:txBody>
          <a:bodyPr/>
          <a:lstStyle/>
          <a:p>
            <a:fld id="{BDE1898A-197C-574F-9B2A-1273863FA7E3}" type="slidenum">
              <a:rPr lang="en-US" smtClean="0"/>
              <a:t>‹#›</a:t>
            </a:fld>
            <a:endParaRPr lang="en-US"/>
          </a:p>
        </p:txBody>
      </p:sp>
    </p:spTree>
    <p:extLst>
      <p:ext uri="{BB962C8B-B14F-4D97-AF65-F5344CB8AC3E}">
        <p14:creationId xmlns:p14="http://schemas.microsoft.com/office/powerpoint/2010/main" val="9351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0D63993-EE80-3A44-E605-6E75CC75FF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4811787-1E16-B1D3-26B1-E5C46D6D3E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D4739B0-F0B1-93E1-EB92-9A7AD518D9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CEECD91-7A97-BA4D-A16F-207A4A344559}" type="datetimeFigureOut">
              <a:rPr lang="en-US" smtClean="0"/>
              <a:t>11/5/24</a:t>
            </a:fld>
            <a:endParaRPr lang="en-US"/>
          </a:p>
        </p:txBody>
      </p:sp>
      <p:sp>
        <p:nvSpPr>
          <p:cNvPr id="5" name="Footer Placeholder 4">
            <a:extLst>
              <a:ext uri="{FF2B5EF4-FFF2-40B4-BE49-F238E27FC236}">
                <a16:creationId xmlns:a16="http://schemas.microsoft.com/office/drawing/2014/main" id="{3B07C406-AB8C-B467-3E6E-185DEC2161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EFAED2A-6064-217E-0931-5847F18211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DE1898A-197C-574F-9B2A-1273863FA7E3}" type="slidenum">
              <a:rPr lang="en-US" smtClean="0"/>
              <a:t>‹#›</a:t>
            </a:fld>
            <a:endParaRPr lang="en-US"/>
          </a:p>
        </p:txBody>
      </p:sp>
    </p:spTree>
    <p:extLst>
      <p:ext uri="{BB962C8B-B14F-4D97-AF65-F5344CB8AC3E}">
        <p14:creationId xmlns:p14="http://schemas.microsoft.com/office/powerpoint/2010/main" val="3432246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26.jpe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10.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vert="horz" lIns="121920" tIns="60960" rIns="121920" bIns="60960" rtlCol="0" anchor="t">
            <a:normAutofit lnSpcReduction="10000"/>
          </a:bodyPr>
          <a:lstStyle/>
          <a:p>
            <a:endParaRPr lang="en-US" dirty="0"/>
          </a:p>
          <a:p>
            <a:endParaRPr lang="en-US" dirty="0"/>
          </a:p>
          <a:p>
            <a:r>
              <a:rPr lang="en-US" dirty="0"/>
              <a:t>Building Blocks</a:t>
            </a:r>
            <a:endParaRPr lang="en-US" b="0" dirty="0"/>
          </a:p>
        </p:txBody>
      </p:sp>
    </p:spTree>
    <p:extLst>
      <p:ext uri="{BB962C8B-B14F-4D97-AF65-F5344CB8AC3E}">
        <p14:creationId xmlns:p14="http://schemas.microsoft.com/office/powerpoint/2010/main" val="2372688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575B2E3-E40C-AFBA-1498-785F9461204C}"/>
              </a:ext>
            </a:extLst>
          </p:cNvPr>
          <p:cNvSpPr>
            <a:spLocks noGrp="1"/>
          </p:cNvSpPr>
          <p:nvPr>
            <p:ph type="body" sz="quarter" idx="10"/>
          </p:nvPr>
        </p:nvSpPr>
        <p:spPr/>
        <p:txBody>
          <a:bodyPr/>
          <a:lstStyle/>
          <a:p>
            <a:r>
              <a:rPr lang="en-US" dirty="0"/>
              <a:t>VAEs</a:t>
            </a:r>
          </a:p>
        </p:txBody>
      </p:sp>
      <p:sp>
        <p:nvSpPr>
          <p:cNvPr id="3" name="Text Placeholder 2">
            <a:extLst>
              <a:ext uri="{FF2B5EF4-FFF2-40B4-BE49-F238E27FC236}">
                <a16:creationId xmlns:a16="http://schemas.microsoft.com/office/drawing/2014/main" id="{903ECFC0-42EF-9425-40B3-6271449816C1}"/>
              </a:ext>
            </a:extLst>
          </p:cNvPr>
          <p:cNvSpPr>
            <a:spLocks noGrp="1"/>
          </p:cNvSpPr>
          <p:nvPr>
            <p:ph type="body" sz="quarter" idx="11"/>
          </p:nvPr>
        </p:nvSpPr>
        <p:spPr/>
        <p:txBody>
          <a:bodyPr/>
          <a:lstStyle/>
          <a:p>
            <a:r>
              <a:rPr lang="en-US" dirty="0"/>
              <a:t>Back to cats and dogs…</a:t>
            </a:r>
          </a:p>
        </p:txBody>
      </p:sp>
      <p:pic>
        <p:nvPicPr>
          <p:cNvPr id="5" name="Picture 4">
            <a:extLst>
              <a:ext uri="{FF2B5EF4-FFF2-40B4-BE49-F238E27FC236}">
                <a16:creationId xmlns:a16="http://schemas.microsoft.com/office/drawing/2014/main" id="{5519BC89-4962-D2E8-BB6D-E915D0707331}"/>
              </a:ext>
            </a:extLst>
          </p:cNvPr>
          <p:cNvPicPr>
            <a:picLocks noChangeAspect="1"/>
          </p:cNvPicPr>
          <p:nvPr/>
        </p:nvPicPr>
        <p:blipFill>
          <a:blip r:embed="rId3"/>
          <a:stretch>
            <a:fillRect/>
          </a:stretch>
        </p:blipFill>
        <p:spPr>
          <a:xfrm>
            <a:off x="503659" y="1810319"/>
            <a:ext cx="5201939" cy="3975588"/>
          </a:xfrm>
          <a:prstGeom prst="rect">
            <a:avLst/>
          </a:prstGeom>
        </p:spPr>
      </p:pic>
      <p:pic>
        <p:nvPicPr>
          <p:cNvPr id="6" name="Picture 5">
            <a:extLst>
              <a:ext uri="{FF2B5EF4-FFF2-40B4-BE49-F238E27FC236}">
                <a16:creationId xmlns:a16="http://schemas.microsoft.com/office/drawing/2014/main" id="{58ACFD38-DC1B-800E-78C9-5A2B10093739}"/>
              </a:ext>
            </a:extLst>
          </p:cNvPr>
          <p:cNvPicPr>
            <a:picLocks noChangeAspect="1"/>
          </p:cNvPicPr>
          <p:nvPr/>
        </p:nvPicPr>
        <p:blipFill>
          <a:blip r:embed="rId4"/>
          <a:stretch>
            <a:fillRect/>
          </a:stretch>
        </p:blipFill>
        <p:spPr>
          <a:xfrm>
            <a:off x="6091659" y="1745437"/>
            <a:ext cx="5994463" cy="3901779"/>
          </a:xfrm>
          <a:prstGeom prst="rect">
            <a:avLst/>
          </a:prstGeom>
        </p:spPr>
      </p:pic>
    </p:spTree>
    <p:extLst>
      <p:ext uri="{BB962C8B-B14F-4D97-AF65-F5344CB8AC3E}">
        <p14:creationId xmlns:p14="http://schemas.microsoft.com/office/powerpoint/2010/main" val="2532068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095408-DBD2-B7BD-8618-D7BF9A7E56AB}"/>
              </a:ext>
            </a:extLst>
          </p:cNvPr>
          <p:cNvSpPr>
            <a:spLocks noGrp="1"/>
          </p:cNvSpPr>
          <p:nvPr>
            <p:ph type="body" sz="quarter" idx="10"/>
          </p:nvPr>
        </p:nvSpPr>
        <p:spPr/>
        <p:txBody>
          <a:bodyPr/>
          <a:lstStyle/>
          <a:p>
            <a:r>
              <a:rPr lang="en-US" dirty="0"/>
              <a:t>VAEs</a:t>
            </a:r>
          </a:p>
        </p:txBody>
      </p:sp>
      <p:sp>
        <p:nvSpPr>
          <p:cNvPr id="3" name="Text Placeholder 2">
            <a:extLst>
              <a:ext uri="{FF2B5EF4-FFF2-40B4-BE49-F238E27FC236}">
                <a16:creationId xmlns:a16="http://schemas.microsoft.com/office/drawing/2014/main" id="{1437C6FF-14E5-2432-976B-11F85F621ADC}"/>
              </a:ext>
            </a:extLst>
          </p:cNvPr>
          <p:cNvSpPr>
            <a:spLocks noGrp="1"/>
          </p:cNvSpPr>
          <p:nvPr>
            <p:ph type="body" sz="quarter" idx="11"/>
          </p:nvPr>
        </p:nvSpPr>
        <p:spPr/>
        <p:txBody>
          <a:bodyPr/>
          <a:lstStyle/>
          <a:p>
            <a:r>
              <a:rPr lang="en-US" dirty="0"/>
              <a:t>Latent variables</a:t>
            </a:r>
          </a:p>
        </p:txBody>
      </p:sp>
      <mc:AlternateContent xmlns:mc="http://schemas.openxmlformats.org/markup-compatibility/2006" xmlns:a14="http://schemas.microsoft.com/office/drawing/2010/main">
        <mc:Choice Requires="a14">
          <p:sp>
            <p:nvSpPr>
              <p:cNvPr id="4" name="Text Placeholder 3">
                <a:extLst>
                  <a:ext uri="{FF2B5EF4-FFF2-40B4-BE49-F238E27FC236}">
                    <a16:creationId xmlns:a16="http://schemas.microsoft.com/office/drawing/2014/main" id="{E60541C3-8E5F-7D42-D889-BE09967012DD}"/>
                  </a:ext>
                </a:extLst>
              </p:cNvPr>
              <p:cNvSpPr>
                <a:spLocks noGrp="1"/>
              </p:cNvSpPr>
              <p:nvPr>
                <p:ph type="body" sz="quarter" idx="12"/>
              </p:nvPr>
            </p:nvSpPr>
            <p:spPr/>
            <p:txBody>
              <a:bodyPr/>
              <a:lstStyle/>
              <a:p>
                <a:r>
                  <a:rPr lang="en-US" dirty="0"/>
                  <a:t>Latent variables represent the underlying factors that generate our observed data </a:t>
                </a:r>
                <a14:m>
                  <m:oMath xmlns:m="http://schemas.openxmlformats.org/officeDocument/2006/math">
                    <m:r>
                      <a:rPr lang="en-GB" b="0" i="1" smtClean="0">
                        <a:latin typeface="Cambria Math" panose="02040503050406030204" pitchFamily="18" charset="0"/>
                      </a:rPr>
                      <m:t>𝑥</m:t>
                    </m:r>
                  </m:oMath>
                </a14:m>
                <a:r>
                  <a:rPr lang="en-US" dirty="0"/>
                  <a:t> (height and weight).</a:t>
                </a:r>
              </a:p>
              <a:p>
                <a:r>
                  <a:rPr lang="en-US" dirty="0"/>
                  <a:t>The latent variable </a:t>
                </a:r>
                <a14:m>
                  <m:oMath xmlns:m="http://schemas.openxmlformats.org/officeDocument/2006/math">
                    <m:r>
                      <a:rPr lang="en-GB" b="0" i="1" smtClean="0">
                        <a:latin typeface="Cambria Math" panose="02040503050406030204" pitchFamily="18" charset="0"/>
                      </a:rPr>
                      <m:t>𝑧</m:t>
                    </m:r>
                  </m:oMath>
                </a14:m>
                <a:r>
                  <a:rPr lang="en-US" dirty="0"/>
                  <a:t> can represent whether the animal is a cat or dog – the data example has small height and weight </a:t>
                </a:r>
                <a:r>
                  <a:rPr lang="en-US" b="1" dirty="0"/>
                  <a:t>because</a:t>
                </a:r>
                <a:r>
                  <a:rPr lang="en-US" dirty="0"/>
                  <a:t> it is a cat, and vice versa</a:t>
                </a:r>
              </a:p>
              <a:p>
                <a:pPr>
                  <a:spcAft>
                    <a:spcPts val="600"/>
                  </a:spcAft>
                </a:pPr>
                <a:r>
                  <a:rPr lang="en-US" dirty="0"/>
                  <a:t>In a VAE, we assume that these latent variables follow a standard Gaussian:</a:t>
                </a:r>
              </a:p>
              <a:p>
                <a:pPr marL="0" indent="0">
                  <a:buNone/>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𝑝</m:t>
                          </m:r>
                        </m:e>
                        <m:sub>
                          <m:r>
                            <a:rPr lang="en-GB" b="0" i="1" smtClean="0">
                              <a:latin typeface="Cambria Math" panose="02040503050406030204" pitchFamily="18" charset="0"/>
                            </a:rPr>
                            <m:t>𝜃</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𝑧</m:t>
                          </m:r>
                        </m:e>
                      </m:d>
                      <m:r>
                        <a:rPr lang="en-GB" b="0" i="1" smtClean="0">
                          <a:latin typeface="Cambria Math" panose="02040503050406030204" pitchFamily="18" charset="0"/>
                        </a:rPr>
                        <m:t>= </m:t>
                      </m:r>
                      <m:r>
                        <a:rPr lang="en-GB" b="0" i="1" smtClean="0">
                          <a:latin typeface="Cambria Math" panose="02040503050406030204" pitchFamily="18" charset="0"/>
                          <a:ea typeface="Cambria Math" panose="02040503050406030204" pitchFamily="18" charset="0"/>
                        </a:rPr>
                        <m:t>𝒩</m:t>
                      </m:r>
                      <m:r>
                        <a:rPr lang="en-GB" b="0" i="1" smtClean="0">
                          <a:latin typeface="Cambria Math" panose="02040503050406030204" pitchFamily="18" charset="0"/>
                          <a:ea typeface="Cambria Math" panose="02040503050406030204" pitchFamily="18" charset="0"/>
                        </a:rPr>
                        <m:t>(0,</m:t>
                      </m:r>
                      <m:r>
                        <a:rPr lang="en-GB" b="0" i="1" smtClean="0">
                          <a:latin typeface="Cambria Math" panose="02040503050406030204" pitchFamily="18" charset="0"/>
                          <a:ea typeface="Cambria Math" panose="02040503050406030204" pitchFamily="18" charset="0"/>
                        </a:rPr>
                        <m:t>𝐼</m:t>
                      </m:r>
                      <m:r>
                        <a:rPr lang="en-GB" b="0" i="1" smtClean="0">
                          <a:latin typeface="Cambria Math" panose="02040503050406030204" pitchFamily="18" charset="0"/>
                          <a:ea typeface="Cambria Math" panose="02040503050406030204" pitchFamily="18" charset="0"/>
                        </a:rPr>
                        <m:t>)</m:t>
                      </m:r>
                    </m:oMath>
                  </m:oMathPara>
                </a14:m>
                <a:endParaRPr lang="en-US" dirty="0"/>
              </a:p>
              <a:p>
                <a:r>
                  <a:rPr lang="en-US" dirty="0"/>
                  <a:t>We initially do not distinguish between cats and dogs, and assume that all latent variables are drawn from the same distribution.</a:t>
                </a:r>
              </a:p>
              <a:p>
                <a:r>
                  <a:rPr lang="en-US" dirty="0"/>
                  <a:t>This distribution is the </a:t>
                </a:r>
                <a:r>
                  <a:rPr lang="en-US" b="1" dirty="0"/>
                  <a:t>prior</a:t>
                </a:r>
                <a:r>
                  <a:rPr lang="en-US" dirty="0"/>
                  <a:t> – it is an assumption we make about how the values in our latent variables are distributed.</a:t>
                </a:r>
              </a:p>
            </p:txBody>
          </p:sp>
        </mc:Choice>
        <mc:Fallback xmlns="">
          <p:sp>
            <p:nvSpPr>
              <p:cNvPr id="4" name="Text Placeholder 3">
                <a:extLst>
                  <a:ext uri="{FF2B5EF4-FFF2-40B4-BE49-F238E27FC236}">
                    <a16:creationId xmlns:a16="http://schemas.microsoft.com/office/drawing/2014/main" id="{E60541C3-8E5F-7D42-D889-BE09967012DD}"/>
                  </a:ext>
                </a:extLst>
              </p:cNvPr>
              <p:cNvSpPr>
                <a:spLocks noGrp="1" noRot="1" noChangeAspect="1" noMove="1" noResize="1" noEditPoints="1" noAdjustHandles="1" noChangeArrowheads="1" noChangeShapeType="1" noTextEdit="1"/>
              </p:cNvSpPr>
              <p:nvPr>
                <p:ph type="body" sz="quarter" idx="12"/>
              </p:nvPr>
            </p:nvSpPr>
            <p:spPr>
              <a:blipFill>
                <a:blip r:embed="rId3"/>
                <a:stretch>
                  <a:fillRect l="-114" t="-949"/>
                </a:stretch>
              </a:blipFill>
            </p:spPr>
            <p:txBody>
              <a:bodyPr/>
              <a:lstStyle/>
              <a:p>
                <a:r>
                  <a:rPr lang="en-US">
                    <a:noFill/>
                  </a:rPr>
                  <a:t> </a:t>
                </a:r>
              </a:p>
            </p:txBody>
          </p:sp>
        </mc:Fallback>
      </mc:AlternateContent>
    </p:spTree>
    <p:extLst>
      <p:ext uri="{BB962C8B-B14F-4D97-AF65-F5344CB8AC3E}">
        <p14:creationId xmlns:p14="http://schemas.microsoft.com/office/powerpoint/2010/main" val="22283904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095408-DBD2-B7BD-8618-D7BF9A7E56AB}"/>
              </a:ext>
            </a:extLst>
          </p:cNvPr>
          <p:cNvSpPr>
            <a:spLocks noGrp="1"/>
          </p:cNvSpPr>
          <p:nvPr>
            <p:ph type="body" sz="quarter" idx="10"/>
          </p:nvPr>
        </p:nvSpPr>
        <p:spPr/>
        <p:txBody>
          <a:bodyPr/>
          <a:lstStyle/>
          <a:p>
            <a:r>
              <a:rPr lang="en-US" dirty="0"/>
              <a:t>VAEs</a:t>
            </a:r>
          </a:p>
        </p:txBody>
      </p:sp>
      <p:sp>
        <p:nvSpPr>
          <p:cNvPr id="3" name="Text Placeholder 2">
            <a:extLst>
              <a:ext uri="{FF2B5EF4-FFF2-40B4-BE49-F238E27FC236}">
                <a16:creationId xmlns:a16="http://schemas.microsoft.com/office/drawing/2014/main" id="{1437C6FF-14E5-2432-976B-11F85F621ADC}"/>
              </a:ext>
            </a:extLst>
          </p:cNvPr>
          <p:cNvSpPr>
            <a:spLocks noGrp="1"/>
          </p:cNvSpPr>
          <p:nvPr>
            <p:ph type="body" sz="quarter" idx="11"/>
          </p:nvPr>
        </p:nvSpPr>
        <p:spPr/>
        <p:txBody>
          <a:bodyPr/>
          <a:lstStyle/>
          <a:p>
            <a:r>
              <a:rPr lang="en-US" dirty="0"/>
              <a:t>Decoder</a:t>
            </a:r>
          </a:p>
        </p:txBody>
      </p:sp>
      <mc:AlternateContent xmlns:mc="http://schemas.openxmlformats.org/markup-compatibility/2006" xmlns:a14="http://schemas.microsoft.com/office/drawing/2010/main">
        <mc:Choice Requires="a14">
          <p:sp>
            <p:nvSpPr>
              <p:cNvPr id="4" name="Text Placeholder 3">
                <a:extLst>
                  <a:ext uri="{FF2B5EF4-FFF2-40B4-BE49-F238E27FC236}">
                    <a16:creationId xmlns:a16="http://schemas.microsoft.com/office/drawing/2014/main" id="{E60541C3-8E5F-7D42-D889-BE09967012DD}"/>
                  </a:ext>
                </a:extLst>
              </p:cNvPr>
              <p:cNvSpPr>
                <a:spLocks noGrp="1"/>
              </p:cNvSpPr>
              <p:nvPr>
                <p:ph type="body" sz="quarter" idx="12"/>
              </p:nvPr>
            </p:nvSpPr>
            <p:spPr/>
            <p:txBody>
              <a:bodyPr/>
              <a:lstStyle/>
              <a:p>
                <a:r>
                  <a:rPr lang="en-US" dirty="0"/>
                  <a:t>The decoder says given some latent </a:t>
                </a:r>
                <a14:m>
                  <m:oMath xmlns:m="http://schemas.openxmlformats.org/officeDocument/2006/math">
                    <m:r>
                      <a:rPr lang="en-GB" b="0" i="1" smtClean="0">
                        <a:latin typeface="Cambria Math" panose="02040503050406030204" pitchFamily="18" charset="0"/>
                      </a:rPr>
                      <m:t>𝑧</m:t>
                    </m:r>
                  </m:oMath>
                </a14:m>
                <a:r>
                  <a:rPr lang="en-US" dirty="0"/>
                  <a:t>, what should my height and weight (i.e. </a:t>
                </a:r>
                <a14:m>
                  <m:oMath xmlns:m="http://schemas.openxmlformats.org/officeDocument/2006/math">
                    <m:r>
                      <a:rPr lang="en-GB" b="0" i="1" smtClean="0">
                        <a:latin typeface="Cambria Math" panose="02040503050406030204" pitchFamily="18" charset="0"/>
                      </a:rPr>
                      <m:t>𝑥</m:t>
                    </m:r>
                  </m:oMath>
                </a14:m>
                <a:r>
                  <a:rPr lang="en-US" dirty="0"/>
                  <a:t>) be. This is given by:</a:t>
                </a:r>
              </a:p>
              <a:p>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GB" b="0" i="1" smtClean="0">
                              <a:latin typeface="Cambria Math" panose="02040503050406030204" pitchFamily="18" charset="0"/>
                            </a:rPr>
                            <m:t>𝑝</m:t>
                          </m:r>
                        </m:e>
                        <m:sub>
                          <m:r>
                            <a:rPr lang="en-GB" b="0" i="1" smtClean="0">
                              <a:latin typeface="Cambria Math" panose="02040503050406030204" pitchFamily="18" charset="0"/>
                            </a:rPr>
                            <m:t>𝜃</m:t>
                          </m:r>
                        </m:sub>
                      </m:sSub>
                      <m:d>
                        <m:dPr>
                          <m:ctrlPr>
                            <a:rPr lang="en-US" i="1" smtClean="0">
                              <a:latin typeface="Cambria Math" panose="02040503050406030204" pitchFamily="18" charset="0"/>
                            </a:rPr>
                          </m:ctrlPr>
                        </m:dPr>
                        <m:e>
                          <m:r>
                            <a:rPr lang="en-GB" b="0" i="1" smtClean="0">
                              <a:latin typeface="Cambria Math" panose="02040503050406030204" pitchFamily="18" charset="0"/>
                            </a:rPr>
                            <m:t>𝑥</m:t>
                          </m:r>
                        </m:e>
                        <m:e>
                          <m:r>
                            <a:rPr lang="en-GB" b="0" i="1" smtClean="0">
                              <a:latin typeface="Cambria Math" panose="02040503050406030204" pitchFamily="18" charset="0"/>
                            </a:rPr>
                            <m:t>𝑧</m:t>
                          </m:r>
                        </m:e>
                      </m:d>
                    </m:oMath>
                  </m:oMathPara>
                </a14:m>
                <a:endParaRPr lang="en-US" dirty="0"/>
              </a:p>
              <a:p>
                <a:pPr marL="0" indent="0">
                  <a:buNone/>
                </a:pPr>
                <a:endParaRPr lang="en-US" dirty="0"/>
              </a:p>
              <a:p>
                <a:r>
                  <a:rPr lang="en-US" dirty="0"/>
                  <a:t>If </a:t>
                </a:r>
                <a14:m>
                  <m:oMath xmlns:m="http://schemas.openxmlformats.org/officeDocument/2006/math">
                    <m:r>
                      <a:rPr lang="en-GB" b="0" i="1" smtClean="0">
                        <a:latin typeface="Cambria Math" panose="02040503050406030204" pitchFamily="18" charset="0"/>
                      </a:rPr>
                      <m:t>𝑧</m:t>
                    </m:r>
                  </m:oMath>
                </a14:m>
                <a:r>
                  <a:rPr lang="en-US" dirty="0"/>
                  <a:t> is a cat, then the decoder will give measurements that (hopefully) fall within the cat cluster.</a:t>
                </a:r>
              </a:p>
              <a:p>
                <a:r>
                  <a:rPr lang="en-US" dirty="0"/>
                  <a:t>In other words:</a:t>
                </a:r>
              </a:p>
              <a:p>
                <a:pPr marL="0" indent="0" algn="ctr">
                  <a:buNone/>
                </a:pPr>
                <a:r>
                  <a:rPr lang="en-US" i="1" dirty="0"/>
                  <a:t>“Given that z is a cat, generate a height and weight that fits within the cat Gaussian cluster.”</a:t>
                </a:r>
              </a:p>
              <a:p>
                <a:r>
                  <a:rPr lang="en-US" dirty="0"/>
                  <a:t>This is the </a:t>
                </a:r>
                <a:r>
                  <a:rPr lang="en-US" b="1" dirty="0"/>
                  <a:t>Likelihood</a:t>
                </a:r>
                <a:r>
                  <a:rPr lang="en-US" dirty="0"/>
                  <a:t>.</a:t>
                </a:r>
              </a:p>
              <a:p>
                <a:endParaRPr lang="en-US" dirty="0"/>
              </a:p>
            </p:txBody>
          </p:sp>
        </mc:Choice>
        <mc:Fallback xmlns="">
          <p:sp>
            <p:nvSpPr>
              <p:cNvPr id="4" name="Text Placeholder 3">
                <a:extLst>
                  <a:ext uri="{FF2B5EF4-FFF2-40B4-BE49-F238E27FC236}">
                    <a16:creationId xmlns:a16="http://schemas.microsoft.com/office/drawing/2014/main" id="{E60541C3-8E5F-7D42-D889-BE09967012DD}"/>
                  </a:ext>
                </a:extLst>
              </p:cNvPr>
              <p:cNvSpPr>
                <a:spLocks noGrp="1" noRot="1" noChangeAspect="1" noMove="1" noResize="1" noEditPoints="1" noAdjustHandles="1" noChangeArrowheads="1" noChangeShapeType="1" noTextEdit="1"/>
              </p:cNvSpPr>
              <p:nvPr>
                <p:ph type="body" sz="quarter" idx="12"/>
              </p:nvPr>
            </p:nvSpPr>
            <p:spPr>
              <a:blipFill>
                <a:blip r:embed="rId3"/>
                <a:stretch>
                  <a:fillRect l="-114" t="-949" r="-114"/>
                </a:stretch>
              </a:blipFill>
            </p:spPr>
            <p:txBody>
              <a:bodyPr/>
              <a:lstStyle/>
              <a:p>
                <a:r>
                  <a:rPr lang="en-US">
                    <a:noFill/>
                  </a:rPr>
                  <a:t> </a:t>
                </a:r>
              </a:p>
            </p:txBody>
          </p:sp>
        </mc:Fallback>
      </mc:AlternateContent>
    </p:spTree>
    <p:extLst>
      <p:ext uri="{BB962C8B-B14F-4D97-AF65-F5344CB8AC3E}">
        <p14:creationId xmlns:p14="http://schemas.microsoft.com/office/powerpoint/2010/main" val="2853928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356074-F26F-E7C8-80A7-A5E8824D2EF1}"/>
              </a:ext>
            </a:extLst>
          </p:cNvPr>
          <p:cNvSpPr>
            <a:spLocks noGrp="1"/>
          </p:cNvSpPr>
          <p:nvPr>
            <p:ph type="body" sz="quarter" idx="10"/>
          </p:nvPr>
        </p:nvSpPr>
        <p:spPr/>
        <p:txBody>
          <a:bodyPr/>
          <a:lstStyle/>
          <a:p>
            <a:r>
              <a:rPr lang="en-US" dirty="0"/>
              <a:t>VAEs</a:t>
            </a:r>
          </a:p>
        </p:txBody>
      </p:sp>
      <p:sp>
        <p:nvSpPr>
          <p:cNvPr id="3" name="Text Placeholder 2">
            <a:extLst>
              <a:ext uri="{FF2B5EF4-FFF2-40B4-BE49-F238E27FC236}">
                <a16:creationId xmlns:a16="http://schemas.microsoft.com/office/drawing/2014/main" id="{C44D3C66-4DF8-25DB-8542-AABDF80546DE}"/>
              </a:ext>
            </a:extLst>
          </p:cNvPr>
          <p:cNvSpPr>
            <a:spLocks noGrp="1"/>
          </p:cNvSpPr>
          <p:nvPr>
            <p:ph type="body" sz="quarter" idx="11"/>
          </p:nvPr>
        </p:nvSpPr>
        <p:spPr/>
        <p:txBody>
          <a:bodyPr/>
          <a:lstStyle/>
          <a:p>
            <a:r>
              <a:rPr lang="en-US" dirty="0"/>
              <a:t>Posterior</a:t>
            </a:r>
          </a:p>
        </p:txBody>
      </p:sp>
      <mc:AlternateContent xmlns:mc="http://schemas.openxmlformats.org/markup-compatibility/2006" xmlns:a14="http://schemas.microsoft.com/office/drawing/2010/main">
        <mc:Choice Requires="a14">
          <p:sp>
            <p:nvSpPr>
              <p:cNvPr id="4" name="Text Placeholder 3">
                <a:extLst>
                  <a:ext uri="{FF2B5EF4-FFF2-40B4-BE49-F238E27FC236}">
                    <a16:creationId xmlns:a16="http://schemas.microsoft.com/office/drawing/2014/main" id="{8CD6B763-7405-E9FD-3081-6503FAA4D9EE}"/>
                  </a:ext>
                </a:extLst>
              </p:cNvPr>
              <p:cNvSpPr>
                <a:spLocks noGrp="1"/>
              </p:cNvSpPr>
              <p:nvPr>
                <p:ph type="body" sz="quarter" idx="12"/>
              </p:nvPr>
            </p:nvSpPr>
            <p:spPr/>
            <p:txBody>
              <a:bodyPr/>
              <a:lstStyle/>
              <a:p>
                <a:r>
                  <a:rPr lang="en-US" dirty="0"/>
                  <a:t>The true posterior </a:t>
                </a:r>
                <a14:m>
                  <m:oMath xmlns:m="http://schemas.openxmlformats.org/officeDocument/2006/math">
                    <m:sSub>
                      <m:sSubPr>
                        <m:ctrlPr>
                          <a:rPr lang="en-US" i="1" smtClean="0">
                            <a:latin typeface="Cambria Math" panose="02040503050406030204" pitchFamily="18" charset="0"/>
                          </a:rPr>
                        </m:ctrlPr>
                      </m:sSubPr>
                      <m:e>
                        <m:r>
                          <a:rPr lang="en-GB" b="0" i="1" smtClean="0">
                            <a:latin typeface="Cambria Math" panose="02040503050406030204" pitchFamily="18" charset="0"/>
                          </a:rPr>
                          <m:t>𝑝</m:t>
                        </m:r>
                      </m:e>
                      <m:sub>
                        <m:r>
                          <a:rPr lang="en-GB" b="0" i="1" smtClean="0">
                            <a:latin typeface="Cambria Math" panose="02040503050406030204" pitchFamily="18" charset="0"/>
                          </a:rPr>
                          <m:t>𝜃</m:t>
                        </m:r>
                      </m:sub>
                    </m:sSub>
                    <m:d>
                      <m:dPr>
                        <m:ctrlPr>
                          <a:rPr lang="en-US" i="1" smtClean="0">
                            <a:latin typeface="Cambria Math" panose="02040503050406030204" pitchFamily="18" charset="0"/>
                          </a:rPr>
                        </m:ctrlPr>
                      </m:dPr>
                      <m:e>
                        <m:r>
                          <a:rPr lang="en-GB" b="0" i="1" smtClean="0">
                            <a:latin typeface="Cambria Math" panose="02040503050406030204" pitchFamily="18" charset="0"/>
                          </a:rPr>
                          <m:t>𝑧</m:t>
                        </m:r>
                      </m:e>
                      <m:e>
                        <m:r>
                          <a:rPr lang="en-GB" b="0" i="1" smtClean="0">
                            <a:latin typeface="Cambria Math" panose="02040503050406030204" pitchFamily="18" charset="0"/>
                          </a:rPr>
                          <m:t>𝑥</m:t>
                        </m:r>
                      </m:e>
                    </m:d>
                  </m:oMath>
                </a14:m>
                <a:r>
                  <a:rPr lang="en-US" dirty="0"/>
                  <a:t> gives the probability of the example being a cat (or dog), given the height and weight that you have shown me.</a:t>
                </a:r>
              </a:p>
              <a:p>
                <a:r>
                  <a:rPr lang="en-US" dirty="0"/>
                  <a:t>To calculate this value, we can use Bayes’ Theorem:</a:t>
                </a:r>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GB" b="0" i="1" smtClean="0">
                              <a:latin typeface="Cambria Math" panose="02040503050406030204" pitchFamily="18" charset="0"/>
                            </a:rPr>
                            <m:t>𝑝</m:t>
                          </m:r>
                        </m:e>
                        <m:sub>
                          <m:r>
                            <a:rPr lang="en-GB" b="0" i="1" smtClean="0">
                              <a:latin typeface="Cambria Math" panose="02040503050406030204" pitchFamily="18" charset="0"/>
                            </a:rPr>
                            <m:t>𝜃</m:t>
                          </m:r>
                        </m:sub>
                      </m:sSub>
                      <m:d>
                        <m:dPr>
                          <m:ctrlPr>
                            <a:rPr lang="en-US" i="1" smtClean="0">
                              <a:latin typeface="Cambria Math" panose="02040503050406030204" pitchFamily="18" charset="0"/>
                            </a:rPr>
                          </m:ctrlPr>
                        </m:dPr>
                        <m:e>
                          <m:r>
                            <a:rPr lang="en-GB" b="0" i="1" smtClean="0">
                              <a:latin typeface="Cambria Math" panose="02040503050406030204" pitchFamily="18" charset="0"/>
                            </a:rPr>
                            <m:t>𝑧</m:t>
                          </m:r>
                        </m:e>
                        <m:e>
                          <m:r>
                            <a:rPr lang="en-GB" b="0" i="1" smtClean="0">
                              <a:latin typeface="Cambria Math" panose="02040503050406030204" pitchFamily="18" charset="0"/>
                            </a:rPr>
                            <m:t>𝑥</m:t>
                          </m:r>
                        </m:e>
                      </m:d>
                      <m:r>
                        <a:rPr lang="en-GB" b="0" i="1" smtClean="0">
                          <a:latin typeface="Cambria Math" panose="02040503050406030204" pitchFamily="18" charset="0"/>
                        </a:rPr>
                        <m:t>=</m:t>
                      </m:r>
                      <m:f>
                        <m:fPr>
                          <m:ctrlPr>
                            <a:rPr lang="en-GB" b="0" i="1" smtClean="0">
                              <a:latin typeface="Cambria Math" panose="02040503050406030204" pitchFamily="18" charset="0"/>
                            </a:rPr>
                          </m:ctrlPr>
                        </m:fPr>
                        <m:num>
                          <m:sSub>
                            <m:sSubPr>
                              <m:ctrlPr>
                                <a:rPr lang="en-GB" b="0" i="1" smtClean="0">
                                  <a:latin typeface="Cambria Math" panose="02040503050406030204" pitchFamily="18" charset="0"/>
                                </a:rPr>
                              </m:ctrlPr>
                            </m:sSubPr>
                            <m:e>
                              <m:r>
                                <a:rPr lang="en-GB" b="0" i="1" smtClean="0">
                                  <a:latin typeface="Cambria Math" panose="02040503050406030204" pitchFamily="18" charset="0"/>
                                </a:rPr>
                                <m:t>𝑝</m:t>
                              </m:r>
                            </m:e>
                            <m:sub>
                              <m:r>
                                <a:rPr lang="en-GB" b="0" i="1" smtClean="0">
                                  <a:latin typeface="Cambria Math" panose="02040503050406030204" pitchFamily="18" charset="0"/>
                                </a:rPr>
                                <m:t>𝜃</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𝑥</m:t>
                              </m:r>
                            </m:e>
                            <m:e>
                              <m:r>
                                <a:rPr lang="en-GB" b="0" i="1" smtClean="0">
                                  <a:latin typeface="Cambria Math" panose="02040503050406030204" pitchFamily="18" charset="0"/>
                                </a:rPr>
                                <m:t>𝑧</m:t>
                              </m:r>
                            </m:e>
                          </m:d>
                          <m:sSub>
                            <m:sSubPr>
                              <m:ctrlPr>
                                <a:rPr lang="en-GB" b="0" i="1" smtClean="0">
                                  <a:latin typeface="Cambria Math" panose="02040503050406030204" pitchFamily="18" charset="0"/>
                                </a:rPr>
                              </m:ctrlPr>
                            </m:sSubPr>
                            <m:e>
                              <m:r>
                                <a:rPr lang="en-GB" b="0" i="1" smtClean="0">
                                  <a:latin typeface="Cambria Math" panose="02040503050406030204" pitchFamily="18" charset="0"/>
                                </a:rPr>
                                <m:t>𝑝</m:t>
                              </m:r>
                            </m:e>
                            <m:sub>
                              <m:r>
                                <a:rPr lang="en-GB" b="0" i="1" smtClean="0">
                                  <a:latin typeface="Cambria Math" panose="02040503050406030204" pitchFamily="18" charset="0"/>
                                </a:rPr>
                                <m:t>𝜃</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𝑧</m:t>
                              </m:r>
                            </m:e>
                          </m:d>
                        </m:num>
                        <m:den>
                          <m:sSub>
                            <m:sSubPr>
                              <m:ctrlPr>
                                <a:rPr lang="en-GB" b="0" i="1" smtClean="0">
                                  <a:latin typeface="Cambria Math" panose="02040503050406030204" pitchFamily="18" charset="0"/>
                                </a:rPr>
                              </m:ctrlPr>
                            </m:sSubPr>
                            <m:e>
                              <m:r>
                                <a:rPr lang="en-GB" b="0" i="1" smtClean="0">
                                  <a:latin typeface="Cambria Math" panose="02040503050406030204" pitchFamily="18" charset="0"/>
                                </a:rPr>
                                <m:t>𝑝</m:t>
                              </m:r>
                            </m:e>
                            <m:sub>
                              <m:r>
                                <a:rPr lang="en-GB" b="0" i="1" smtClean="0">
                                  <a:latin typeface="Cambria Math" panose="02040503050406030204" pitchFamily="18" charset="0"/>
                                </a:rPr>
                                <m:t>𝜃</m:t>
                              </m:r>
                            </m:sub>
                          </m:sSub>
                          <m:r>
                            <a:rPr lang="en-GB" b="0" i="1" smtClean="0">
                              <a:latin typeface="Cambria Math" panose="02040503050406030204" pitchFamily="18" charset="0"/>
                            </a:rPr>
                            <m:t>(</m:t>
                          </m:r>
                          <m:r>
                            <a:rPr lang="en-GB" b="0" i="1" smtClean="0">
                              <a:latin typeface="Cambria Math" panose="02040503050406030204" pitchFamily="18" charset="0"/>
                            </a:rPr>
                            <m:t>𝑥</m:t>
                          </m:r>
                          <m:r>
                            <a:rPr lang="en-GB" b="0" i="1" smtClean="0">
                              <a:latin typeface="Cambria Math" panose="02040503050406030204" pitchFamily="18" charset="0"/>
                            </a:rPr>
                            <m:t>)</m:t>
                          </m:r>
                        </m:den>
                      </m:f>
                    </m:oMath>
                  </m:oMathPara>
                </a14:m>
                <a:endParaRPr lang="en-US" dirty="0"/>
              </a:p>
              <a:p>
                <a:endParaRPr lang="en-US" dirty="0"/>
              </a:p>
              <a:p>
                <a:r>
                  <a:rPr lang="en-US" dirty="0"/>
                  <a:t>This bottom term asks: what’s the probability of this particular height and weight…but this is a problem:</a:t>
                </a:r>
              </a:p>
              <a:p>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GB" b="0" i="1" smtClean="0">
                              <a:latin typeface="Cambria Math" panose="02040503050406030204" pitchFamily="18" charset="0"/>
                            </a:rPr>
                            <m:t>𝑝</m:t>
                          </m:r>
                        </m:e>
                        <m:sub>
                          <m:r>
                            <a:rPr lang="en-GB" b="0" i="1" smtClean="0">
                              <a:latin typeface="Cambria Math" panose="02040503050406030204" pitchFamily="18" charset="0"/>
                            </a:rPr>
                            <m:t>𝜃</m:t>
                          </m:r>
                        </m:sub>
                      </m:sSub>
                      <m:r>
                        <a:rPr lang="en-GB" b="0" i="1" smtClean="0">
                          <a:latin typeface="Cambria Math" panose="02040503050406030204" pitchFamily="18" charset="0"/>
                        </a:rPr>
                        <m:t>(</m:t>
                      </m:r>
                      <m:r>
                        <a:rPr lang="en-GB" b="0" i="1" smtClean="0">
                          <a:latin typeface="Cambria Math" panose="02040503050406030204" pitchFamily="18" charset="0"/>
                        </a:rPr>
                        <m:t>𝑥</m:t>
                      </m:r>
                      <m:r>
                        <a:rPr lang="en-GB" b="0" i="1" smtClean="0">
                          <a:latin typeface="Cambria Math" panose="02040503050406030204" pitchFamily="18" charset="0"/>
                        </a:rPr>
                        <m:t>)=</m:t>
                      </m:r>
                      <m:nary>
                        <m:naryPr>
                          <m:limLoc m:val="undOvr"/>
                          <m:subHide m:val="on"/>
                          <m:supHide m:val="on"/>
                          <m:ctrlPr>
                            <a:rPr lang="en-GB" b="0" i="1" smtClean="0">
                              <a:latin typeface="Cambria Math" panose="02040503050406030204" pitchFamily="18" charset="0"/>
                            </a:rPr>
                          </m:ctrlPr>
                        </m:naryPr>
                        <m:sub/>
                        <m:sup/>
                        <m:e>
                          <m:sSub>
                            <m:sSubPr>
                              <m:ctrlPr>
                                <a:rPr lang="en-GB" i="1">
                                  <a:latin typeface="Cambria Math" panose="02040503050406030204" pitchFamily="18" charset="0"/>
                                </a:rPr>
                              </m:ctrlPr>
                            </m:sSubPr>
                            <m:e>
                              <m:r>
                                <a:rPr lang="en-GB" i="1">
                                  <a:latin typeface="Cambria Math" panose="02040503050406030204" pitchFamily="18" charset="0"/>
                                </a:rPr>
                                <m:t>𝑝</m:t>
                              </m:r>
                            </m:e>
                            <m:sub>
                              <m:r>
                                <a:rPr lang="en-GB" i="1">
                                  <a:latin typeface="Cambria Math" panose="02040503050406030204" pitchFamily="18" charset="0"/>
                                </a:rPr>
                                <m:t>𝜃</m:t>
                              </m:r>
                            </m:sub>
                          </m:sSub>
                          <m:d>
                            <m:dPr>
                              <m:ctrlPr>
                                <a:rPr lang="en-GB" i="1">
                                  <a:latin typeface="Cambria Math" panose="02040503050406030204" pitchFamily="18" charset="0"/>
                                </a:rPr>
                              </m:ctrlPr>
                            </m:dPr>
                            <m:e>
                              <m:r>
                                <a:rPr lang="en-GB" i="1">
                                  <a:latin typeface="Cambria Math" panose="02040503050406030204" pitchFamily="18" charset="0"/>
                                </a:rPr>
                                <m:t>𝑥</m:t>
                              </m:r>
                            </m:e>
                            <m:e>
                              <m:r>
                                <a:rPr lang="en-GB" i="1">
                                  <a:latin typeface="Cambria Math" panose="02040503050406030204" pitchFamily="18" charset="0"/>
                                </a:rPr>
                                <m:t>𝑧</m:t>
                              </m:r>
                            </m:e>
                          </m:d>
                          <m:sSub>
                            <m:sSubPr>
                              <m:ctrlPr>
                                <a:rPr lang="en-GB" i="1">
                                  <a:latin typeface="Cambria Math" panose="02040503050406030204" pitchFamily="18" charset="0"/>
                                </a:rPr>
                              </m:ctrlPr>
                            </m:sSubPr>
                            <m:e>
                              <m:r>
                                <a:rPr lang="en-GB" i="1">
                                  <a:latin typeface="Cambria Math" panose="02040503050406030204" pitchFamily="18" charset="0"/>
                                </a:rPr>
                                <m:t>𝑝</m:t>
                              </m:r>
                            </m:e>
                            <m:sub>
                              <m:r>
                                <a:rPr lang="en-GB" i="1">
                                  <a:latin typeface="Cambria Math" panose="02040503050406030204" pitchFamily="18" charset="0"/>
                                </a:rPr>
                                <m:t>𝜃</m:t>
                              </m:r>
                            </m:sub>
                          </m:sSub>
                          <m:d>
                            <m:dPr>
                              <m:ctrlPr>
                                <a:rPr lang="en-GB" i="1">
                                  <a:latin typeface="Cambria Math" panose="02040503050406030204" pitchFamily="18" charset="0"/>
                                </a:rPr>
                              </m:ctrlPr>
                            </m:dPr>
                            <m:e>
                              <m:r>
                                <a:rPr lang="en-GB" i="1">
                                  <a:latin typeface="Cambria Math" panose="02040503050406030204" pitchFamily="18" charset="0"/>
                                </a:rPr>
                                <m:t>𝑧</m:t>
                              </m:r>
                            </m:e>
                          </m:d>
                          <m:r>
                            <a:rPr lang="en-GB" i="1">
                              <a:latin typeface="Cambria Math" panose="02040503050406030204" pitchFamily="18" charset="0"/>
                            </a:rPr>
                            <m:t>ⅆ</m:t>
                          </m:r>
                          <m:r>
                            <a:rPr lang="en-GB" i="1">
                              <a:latin typeface="Cambria Math" panose="02040503050406030204" pitchFamily="18" charset="0"/>
                            </a:rPr>
                            <m:t>𝑧</m:t>
                          </m:r>
                        </m:e>
                      </m:nary>
                    </m:oMath>
                  </m:oMathPara>
                </a14:m>
                <a:endParaRPr lang="en-US" dirty="0"/>
              </a:p>
            </p:txBody>
          </p:sp>
        </mc:Choice>
        <mc:Fallback xmlns="">
          <p:sp>
            <p:nvSpPr>
              <p:cNvPr id="4" name="Text Placeholder 3">
                <a:extLst>
                  <a:ext uri="{FF2B5EF4-FFF2-40B4-BE49-F238E27FC236}">
                    <a16:creationId xmlns:a16="http://schemas.microsoft.com/office/drawing/2014/main" id="{8CD6B763-7405-E9FD-3081-6503FAA4D9EE}"/>
                  </a:ext>
                </a:extLst>
              </p:cNvPr>
              <p:cNvSpPr>
                <a:spLocks noGrp="1" noRot="1" noChangeAspect="1" noMove="1" noResize="1" noEditPoints="1" noAdjustHandles="1" noChangeArrowheads="1" noChangeShapeType="1" noTextEdit="1"/>
              </p:cNvSpPr>
              <p:nvPr>
                <p:ph type="body" sz="quarter" idx="12"/>
              </p:nvPr>
            </p:nvSpPr>
            <p:spPr>
              <a:blipFill>
                <a:blip r:embed="rId3"/>
                <a:stretch>
                  <a:fillRect l="-114" t="-949" b="-41139"/>
                </a:stretch>
              </a:blipFill>
            </p:spPr>
            <p:txBody>
              <a:bodyPr/>
              <a:lstStyle/>
              <a:p>
                <a:r>
                  <a:rPr lang="en-US">
                    <a:noFill/>
                  </a:rPr>
                  <a:t> </a:t>
                </a:r>
              </a:p>
            </p:txBody>
          </p:sp>
        </mc:Fallback>
      </mc:AlternateContent>
      <p:sp>
        <p:nvSpPr>
          <p:cNvPr id="6" name="Oval 5">
            <a:extLst>
              <a:ext uri="{FF2B5EF4-FFF2-40B4-BE49-F238E27FC236}">
                <a16:creationId xmlns:a16="http://schemas.microsoft.com/office/drawing/2014/main" id="{4A722596-AFA8-DDED-6715-308618EAA910}"/>
              </a:ext>
            </a:extLst>
          </p:cNvPr>
          <p:cNvSpPr/>
          <p:nvPr/>
        </p:nvSpPr>
        <p:spPr>
          <a:xfrm>
            <a:off x="6167120" y="3429000"/>
            <a:ext cx="965200" cy="435274"/>
          </a:xfrm>
          <a:prstGeom prst="ellipse">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9AEF8B5-A9E3-4C6A-5850-32B3DA8A5F5E}"/>
              </a:ext>
            </a:extLst>
          </p:cNvPr>
          <p:cNvSpPr txBox="1"/>
          <p:nvPr/>
        </p:nvSpPr>
        <p:spPr>
          <a:xfrm>
            <a:off x="7132320" y="3461971"/>
            <a:ext cx="1090427" cy="369332"/>
          </a:xfrm>
          <a:prstGeom prst="rect">
            <a:avLst/>
          </a:prstGeom>
          <a:noFill/>
        </p:spPr>
        <p:txBody>
          <a:bodyPr wrap="none" rtlCol="0">
            <a:spAutoFit/>
          </a:bodyPr>
          <a:lstStyle/>
          <a:p>
            <a:r>
              <a:rPr lang="en-US" dirty="0">
                <a:solidFill>
                  <a:srgbClr val="C00000"/>
                </a:solidFill>
              </a:rPr>
              <a:t>Problem!</a:t>
            </a:r>
          </a:p>
        </p:txBody>
      </p:sp>
      <p:sp>
        <p:nvSpPr>
          <p:cNvPr id="10" name="Oval 9">
            <a:extLst>
              <a:ext uri="{FF2B5EF4-FFF2-40B4-BE49-F238E27FC236}">
                <a16:creationId xmlns:a16="http://schemas.microsoft.com/office/drawing/2014/main" id="{AC933FE8-2890-BB8B-A718-500F88E61BA7}"/>
              </a:ext>
            </a:extLst>
          </p:cNvPr>
          <p:cNvSpPr/>
          <p:nvPr/>
        </p:nvSpPr>
        <p:spPr>
          <a:xfrm>
            <a:off x="4413956" y="4989689"/>
            <a:ext cx="3352800" cy="871850"/>
          </a:xfrm>
          <a:prstGeom prst="ellipse">
            <a:avLst/>
          </a:prstGeom>
          <a:noFill/>
          <a:ln w="2222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0A3763A-F9D6-09C7-9B93-A8035CCB6393}"/>
              </a:ext>
            </a:extLst>
          </p:cNvPr>
          <p:cNvSpPr txBox="1"/>
          <p:nvPr/>
        </p:nvSpPr>
        <p:spPr>
          <a:xfrm>
            <a:off x="7766756" y="5056282"/>
            <a:ext cx="2302490" cy="369332"/>
          </a:xfrm>
          <a:prstGeom prst="rect">
            <a:avLst/>
          </a:prstGeom>
          <a:noFill/>
        </p:spPr>
        <p:txBody>
          <a:bodyPr wrap="none" rtlCol="0">
            <a:spAutoFit/>
          </a:bodyPr>
          <a:lstStyle/>
          <a:p>
            <a:r>
              <a:rPr lang="en-US" dirty="0">
                <a:solidFill>
                  <a:srgbClr val="C00000"/>
                </a:solidFill>
              </a:rPr>
              <a:t>We cannot solve this!</a:t>
            </a:r>
          </a:p>
        </p:txBody>
      </p:sp>
    </p:spTree>
    <p:extLst>
      <p:ext uri="{BB962C8B-B14F-4D97-AF65-F5344CB8AC3E}">
        <p14:creationId xmlns:p14="http://schemas.microsoft.com/office/powerpoint/2010/main" val="326917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0" grpId="0" animBg="1"/>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2E092B8-9DAE-95F5-F275-63585F22A34D}"/>
              </a:ext>
            </a:extLst>
          </p:cNvPr>
          <p:cNvSpPr>
            <a:spLocks noGrp="1"/>
          </p:cNvSpPr>
          <p:nvPr>
            <p:ph type="body" sz="quarter" idx="10"/>
          </p:nvPr>
        </p:nvSpPr>
        <p:spPr/>
        <p:txBody>
          <a:bodyPr/>
          <a:lstStyle/>
          <a:p>
            <a:r>
              <a:rPr lang="en-US" dirty="0"/>
              <a:t>VAEs</a:t>
            </a:r>
          </a:p>
        </p:txBody>
      </p:sp>
      <p:sp>
        <p:nvSpPr>
          <p:cNvPr id="3" name="Text Placeholder 2">
            <a:extLst>
              <a:ext uri="{FF2B5EF4-FFF2-40B4-BE49-F238E27FC236}">
                <a16:creationId xmlns:a16="http://schemas.microsoft.com/office/drawing/2014/main" id="{21AD9456-FB40-DEC1-63AE-2E197BBD0265}"/>
              </a:ext>
            </a:extLst>
          </p:cNvPr>
          <p:cNvSpPr>
            <a:spLocks noGrp="1"/>
          </p:cNvSpPr>
          <p:nvPr>
            <p:ph type="body" sz="quarter" idx="11"/>
          </p:nvPr>
        </p:nvSpPr>
        <p:spPr/>
        <p:txBody>
          <a:bodyPr/>
          <a:lstStyle/>
          <a:p>
            <a:r>
              <a:rPr lang="en-US" dirty="0"/>
              <a:t>So what do we do?</a:t>
            </a:r>
          </a:p>
        </p:txBody>
      </p:sp>
      <mc:AlternateContent xmlns:mc="http://schemas.openxmlformats.org/markup-compatibility/2006" xmlns:a14="http://schemas.microsoft.com/office/drawing/2010/main">
        <mc:Choice Requires="a14">
          <p:sp>
            <p:nvSpPr>
              <p:cNvPr id="4" name="Text Placeholder 3">
                <a:extLst>
                  <a:ext uri="{FF2B5EF4-FFF2-40B4-BE49-F238E27FC236}">
                    <a16:creationId xmlns:a16="http://schemas.microsoft.com/office/drawing/2014/main" id="{89C2F054-5DBE-92DE-13E0-BA1DE8EAC283}"/>
                  </a:ext>
                </a:extLst>
              </p:cNvPr>
              <p:cNvSpPr>
                <a:spLocks noGrp="1"/>
              </p:cNvSpPr>
              <p:nvPr>
                <p:ph type="body" sz="quarter" idx="12"/>
              </p:nvPr>
            </p:nvSpPr>
            <p:spPr/>
            <p:txBody>
              <a:bodyPr>
                <a:normAutofit fontScale="92500" lnSpcReduction="10000"/>
              </a:bodyPr>
              <a:lstStyle/>
              <a:p>
                <a:r>
                  <a:rPr lang="en-US" dirty="0"/>
                  <a:t>We approximate it.</a:t>
                </a:r>
              </a:p>
              <a:p>
                <a:r>
                  <a:rPr lang="en-US" dirty="0"/>
                  <a:t>Use a neural network to find </a:t>
                </a:r>
                <a14:m>
                  <m:oMath xmlns:m="http://schemas.openxmlformats.org/officeDocument/2006/math">
                    <m:sSub>
                      <m:sSubPr>
                        <m:ctrlPr>
                          <a:rPr lang="en-US" i="1" smtClean="0">
                            <a:latin typeface="Cambria Math" panose="02040503050406030204" pitchFamily="18" charset="0"/>
                          </a:rPr>
                        </m:ctrlPr>
                      </m:sSubPr>
                      <m:e>
                        <m:r>
                          <a:rPr lang="en-GB" b="0" i="1" smtClean="0">
                            <a:latin typeface="Cambria Math" panose="02040503050406030204" pitchFamily="18" charset="0"/>
                          </a:rPr>
                          <m:t>𝑞</m:t>
                        </m:r>
                      </m:e>
                      <m:sub>
                        <m:r>
                          <a:rPr lang="en-GB" b="0" i="1" smtClean="0">
                            <a:latin typeface="Cambria Math" panose="02040503050406030204" pitchFamily="18" charset="0"/>
                          </a:rPr>
                          <m:t>𝜙</m:t>
                        </m:r>
                      </m:sub>
                    </m:sSub>
                    <m:d>
                      <m:dPr>
                        <m:ctrlPr>
                          <a:rPr lang="en-US" i="1" smtClean="0">
                            <a:latin typeface="Cambria Math" panose="02040503050406030204" pitchFamily="18" charset="0"/>
                          </a:rPr>
                        </m:ctrlPr>
                      </m:dPr>
                      <m:e>
                        <m:r>
                          <a:rPr lang="en-GB" b="0" i="1" smtClean="0">
                            <a:latin typeface="Cambria Math" panose="02040503050406030204" pitchFamily="18" charset="0"/>
                          </a:rPr>
                          <m:t>𝑧</m:t>
                        </m:r>
                      </m:e>
                      <m:e>
                        <m:r>
                          <a:rPr lang="en-GB" b="0" i="1" smtClean="0">
                            <a:latin typeface="Cambria Math" panose="02040503050406030204" pitchFamily="18" charset="0"/>
                          </a:rPr>
                          <m:t>𝑥</m:t>
                        </m:r>
                      </m:e>
                    </m:d>
                    <m:r>
                      <a:rPr lang="en-US" i="1" smtClean="0">
                        <a:latin typeface="Cambria Math" panose="02040503050406030204" pitchFamily="18" charset="0"/>
                        <a:ea typeface="Cambria Math" panose="02040503050406030204" pitchFamily="18" charset="0"/>
                      </a:rPr>
                      <m:t>≈</m:t>
                    </m:r>
                    <m:sSub>
                      <m:sSubPr>
                        <m:ctrlPr>
                          <a:rPr lang="en-US" i="1" smtClean="0">
                            <a:latin typeface="Cambria Math" panose="02040503050406030204" pitchFamily="18" charset="0"/>
                            <a:ea typeface="Cambria Math" panose="02040503050406030204" pitchFamily="18" charset="0"/>
                          </a:rPr>
                        </m:ctrlPr>
                      </m:sSubPr>
                      <m:e>
                        <m:r>
                          <a:rPr lang="en-GB" b="0" i="1" smtClean="0">
                            <a:latin typeface="Cambria Math" panose="02040503050406030204" pitchFamily="18" charset="0"/>
                            <a:ea typeface="Cambria Math" panose="02040503050406030204" pitchFamily="18" charset="0"/>
                          </a:rPr>
                          <m:t>𝑝</m:t>
                        </m:r>
                      </m:e>
                      <m:sub>
                        <m:r>
                          <a:rPr lang="en-GB" b="0" i="1" smtClean="0">
                            <a:latin typeface="Cambria Math" panose="02040503050406030204" pitchFamily="18" charset="0"/>
                            <a:ea typeface="Cambria Math" panose="02040503050406030204" pitchFamily="18" charset="0"/>
                          </a:rPr>
                          <m:t>𝜃</m:t>
                        </m:r>
                      </m:sub>
                    </m:sSub>
                    <m:d>
                      <m:dPr>
                        <m:ctrlPr>
                          <a:rPr lang="en-US" i="1" smtClean="0">
                            <a:latin typeface="Cambria Math" panose="02040503050406030204" pitchFamily="18" charset="0"/>
                            <a:ea typeface="Cambria Math" panose="02040503050406030204" pitchFamily="18" charset="0"/>
                          </a:rPr>
                        </m:ctrlPr>
                      </m:dPr>
                      <m:e>
                        <m:r>
                          <a:rPr lang="en-GB" b="0" i="1" smtClean="0">
                            <a:latin typeface="Cambria Math" panose="02040503050406030204" pitchFamily="18" charset="0"/>
                            <a:ea typeface="Cambria Math" panose="02040503050406030204" pitchFamily="18" charset="0"/>
                          </a:rPr>
                          <m:t>𝑧</m:t>
                        </m:r>
                      </m:e>
                      <m:e>
                        <m:r>
                          <a:rPr lang="en-GB" b="0" i="1" smtClean="0">
                            <a:latin typeface="Cambria Math" panose="02040503050406030204" pitchFamily="18" charset="0"/>
                            <a:ea typeface="Cambria Math" panose="02040503050406030204" pitchFamily="18" charset="0"/>
                          </a:rPr>
                          <m:t>𝑥</m:t>
                        </m:r>
                      </m:e>
                    </m:d>
                  </m:oMath>
                </a14:m>
                <a:endParaRPr lang="en-US" dirty="0"/>
              </a:p>
              <a:p>
                <a:r>
                  <a:rPr lang="en-US" dirty="0"/>
                  <a:t>But remember, we want to force the latent space distribution to be as close as possible to Normal. In other words we want to learn:</a:t>
                </a:r>
              </a:p>
              <a:p>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GB" i="1">
                              <a:latin typeface="Cambria Math" panose="02040503050406030204" pitchFamily="18" charset="0"/>
                            </a:rPr>
                            <m:t>𝑞</m:t>
                          </m:r>
                        </m:e>
                        <m:sub>
                          <m:r>
                            <a:rPr lang="en-GB" i="1">
                              <a:latin typeface="Cambria Math" panose="02040503050406030204" pitchFamily="18" charset="0"/>
                            </a:rPr>
                            <m:t>𝜙</m:t>
                          </m:r>
                        </m:sub>
                      </m:sSub>
                      <m:d>
                        <m:dPr>
                          <m:ctrlPr>
                            <a:rPr lang="en-US" i="1">
                              <a:latin typeface="Cambria Math" panose="02040503050406030204" pitchFamily="18" charset="0"/>
                            </a:rPr>
                          </m:ctrlPr>
                        </m:dPr>
                        <m:e>
                          <m:r>
                            <a:rPr lang="en-GB" i="1">
                              <a:latin typeface="Cambria Math" panose="02040503050406030204" pitchFamily="18" charset="0"/>
                            </a:rPr>
                            <m:t>𝑧</m:t>
                          </m:r>
                        </m:e>
                        <m:e>
                          <m:r>
                            <a:rPr lang="en-GB" i="1">
                              <a:latin typeface="Cambria Math" panose="02040503050406030204" pitchFamily="18" charset="0"/>
                            </a:rPr>
                            <m:t>𝑥</m:t>
                          </m:r>
                        </m:e>
                      </m:d>
                      <m:r>
                        <a:rPr lang="en-US" i="1" smtClean="0">
                          <a:latin typeface="Cambria Math" panose="02040503050406030204" pitchFamily="18" charset="0"/>
                          <a:ea typeface="Cambria Math" panose="02040503050406030204" pitchFamily="18" charset="0"/>
                        </a:rPr>
                        <m:t>~</m:t>
                      </m:r>
                      <m:r>
                        <a:rPr lang="en-US" i="1" smtClean="0">
                          <a:latin typeface="Cambria Math" panose="02040503050406030204" pitchFamily="18" charset="0"/>
                          <a:ea typeface="Cambria Math" panose="02040503050406030204" pitchFamily="18" charset="0"/>
                        </a:rPr>
                        <m:t>𝒩</m:t>
                      </m:r>
                      <m:r>
                        <a:rPr lang="en-GB" b="0" i="1" smtClean="0">
                          <a:latin typeface="Cambria Math" panose="02040503050406030204" pitchFamily="18" charset="0"/>
                          <a:ea typeface="Cambria Math" panose="02040503050406030204" pitchFamily="18" charset="0"/>
                        </a:rPr>
                        <m:t>(</m:t>
                      </m:r>
                      <m:sSub>
                        <m:sSubPr>
                          <m:ctrlPr>
                            <a:rPr lang="en-GB" b="0" i="1" smtClean="0">
                              <a:latin typeface="Cambria Math" panose="02040503050406030204" pitchFamily="18" charset="0"/>
                              <a:ea typeface="Cambria Math" panose="02040503050406030204" pitchFamily="18" charset="0"/>
                            </a:rPr>
                          </m:ctrlPr>
                        </m:sSubPr>
                        <m:e>
                          <m:r>
                            <a:rPr lang="en-GB" b="0" i="1" smtClean="0">
                              <a:latin typeface="Cambria Math" panose="02040503050406030204" pitchFamily="18" charset="0"/>
                              <a:ea typeface="Cambria Math" panose="02040503050406030204" pitchFamily="18" charset="0"/>
                            </a:rPr>
                            <m:t>𝐸</m:t>
                          </m:r>
                        </m:e>
                        <m:sub>
                          <m:r>
                            <a:rPr lang="en-GB" b="0" i="1" smtClean="0">
                              <a:latin typeface="Cambria Math" panose="02040503050406030204" pitchFamily="18" charset="0"/>
                              <a:ea typeface="Cambria Math" panose="02040503050406030204" pitchFamily="18" charset="0"/>
                            </a:rPr>
                            <m:t>𝜙</m:t>
                          </m:r>
                        </m:sub>
                      </m:sSub>
                      <m:r>
                        <a:rPr lang="en-GB" b="0" i="1" smtClean="0">
                          <a:latin typeface="Cambria Math" panose="02040503050406030204" pitchFamily="18" charset="0"/>
                          <a:ea typeface="Cambria Math" panose="02040503050406030204" pitchFamily="18" charset="0"/>
                        </a:rPr>
                        <m:t>, </m:t>
                      </m:r>
                      <m:sSub>
                        <m:sSubPr>
                          <m:ctrlPr>
                            <a:rPr lang="en-GB" b="0" i="1" smtClean="0">
                              <a:latin typeface="Cambria Math" panose="02040503050406030204" pitchFamily="18" charset="0"/>
                              <a:ea typeface="Cambria Math" panose="02040503050406030204" pitchFamily="18" charset="0"/>
                            </a:rPr>
                          </m:ctrlPr>
                        </m:sSubPr>
                        <m:e>
                          <m:r>
                            <a:rPr lang="en-GB" b="0" i="1" smtClean="0">
                              <a:latin typeface="Cambria Math" panose="02040503050406030204" pitchFamily="18" charset="0"/>
                              <a:ea typeface="Cambria Math" panose="02040503050406030204" pitchFamily="18" charset="0"/>
                            </a:rPr>
                            <m:t>𝜎</m:t>
                          </m:r>
                        </m:e>
                        <m:sub>
                          <m:r>
                            <a:rPr lang="en-GB" b="0" i="1" smtClean="0">
                              <a:latin typeface="Cambria Math" panose="02040503050406030204" pitchFamily="18" charset="0"/>
                              <a:ea typeface="Cambria Math" panose="02040503050406030204" pitchFamily="18" charset="0"/>
                            </a:rPr>
                            <m:t>𝜙</m:t>
                          </m:r>
                        </m:sub>
                      </m:sSub>
                      <m:sSup>
                        <m:sSupPr>
                          <m:ctrlPr>
                            <a:rPr lang="en-GB" b="0" i="1" smtClean="0">
                              <a:latin typeface="Cambria Math" panose="02040503050406030204" pitchFamily="18" charset="0"/>
                              <a:ea typeface="Cambria Math" panose="02040503050406030204" pitchFamily="18" charset="0"/>
                            </a:rPr>
                          </m:ctrlPr>
                        </m:sSupPr>
                        <m:e>
                          <m:d>
                            <m:dPr>
                              <m:ctrlPr>
                                <a:rPr lang="en-GB" b="0" i="1" smtClean="0">
                                  <a:latin typeface="Cambria Math" panose="02040503050406030204" pitchFamily="18" charset="0"/>
                                  <a:ea typeface="Cambria Math" panose="02040503050406030204" pitchFamily="18" charset="0"/>
                                </a:rPr>
                              </m:ctrlPr>
                            </m:dPr>
                            <m:e>
                              <m:r>
                                <a:rPr lang="en-GB" b="0" i="1" smtClean="0">
                                  <a:latin typeface="Cambria Math" panose="02040503050406030204" pitchFamily="18" charset="0"/>
                                  <a:ea typeface="Cambria Math" panose="02040503050406030204" pitchFamily="18" charset="0"/>
                                </a:rPr>
                                <m:t>𝑥</m:t>
                              </m:r>
                            </m:e>
                          </m:d>
                        </m:e>
                        <m:sup>
                          <m:r>
                            <a:rPr lang="en-GB" b="0" i="1" smtClean="0">
                              <a:latin typeface="Cambria Math" panose="02040503050406030204" pitchFamily="18" charset="0"/>
                              <a:ea typeface="Cambria Math" panose="02040503050406030204" pitchFamily="18" charset="0"/>
                            </a:rPr>
                            <m:t>2</m:t>
                          </m:r>
                        </m:sup>
                      </m:sSup>
                      <m:r>
                        <a:rPr lang="en-GB" b="0" i="1" smtClean="0">
                          <a:latin typeface="Cambria Math" panose="02040503050406030204" pitchFamily="18" charset="0"/>
                          <a:ea typeface="Cambria Math" panose="02040503050406030204" pitchFamily="18" charset="0"/>
                        </a:rPr>
                        <m:t>𝐼</m:t>
                      </m:r>
                      <m:r>
                        <a:rPr lang="en-GB" b="0" i="1" smtClean="0">
                          <a:latin typeface="Cambria Math" panose="02040503050406030204" pitchFamily="18" charset="0"/>
                          <a:ea typeface="Cambria Math" panose="02040503050406030204" pitchFamily="18" charset="0"/>
                        </a:rPr>
                        <m:t>)</m:t>
                      </m:r>
                    </m:oMath>
                  </m:oMathPara>
                </a14:m>
                <a:endParaRPr lang="en-US" dirty="0"/>
              </a:p>
              <a:p>
                <a:pPr marL="0" indent="0">
                  <a:buNone/>
                </a:pPr>
                <a:endParaRPr lang="en-US" dirty="0"/>
              </a:p>
              <a:p>
                <a:r>
                  <a:rPr lang="en-US" dirty="0"/>
                  <a:t>Now we want to do 2 things:</a:t>
                </a:r>
              </a:p>
              <a:p>
                <a:pPr lvl="1"/>
                <a:r>
                  <a:rPr lang="en-US" dirty="0"/>
                  <a:t>Enforce the latent space to take on the same structure as our prior distribution</a:t>
                </a:r>
              </a:p>
              <a:p>
                <a:pPr lvl="1"/>
                <a:r>
                  <a:rPr lang="en-US" dirty="0"/>
                  <a:t>Ensure that the output of the decoder is as close as possible to the original input.</a:t>
                </a:r>
              </a:p>
              <a:p>
                <a:r>
                  <a:rPr lang="en-US" dirty="0"/>
                  <a:t>But we also wanted to force this </a:t>
                </a:r>
                <a:r>
                  <a:rPr lang="en-US" b="1" dirty="0"/>
                  <a:t>learned</a:t>
                </a:r>
                <a:r>
                  <a:rPr lang="en-US" dirty="0"/>
                  <a:t> distribution to be as close to the </a:t>
                </a:r>
                <a:r>
                  <a:rPr lang="en-US" b="1" dirty="0"/>
                  <a:t>true</a:t>
                </a:r>
                <a:r>
                  <a:rPr lang="en-US" dirty="0"/>
                  <a:t> distribution as possible. </a:t>
                </a:r>
              </a:p>
              <a:p>
                <a:endParaRPr lang="en-US" dirty="0"/>
              </a:p>
              <a:p>
                <a:pPr marL="0" indent="0">
                  <a:buNone/>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𝐿</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ea typeface="Cambria Math" panose="02040503050406030204" pitchFamily="18" charset="0"/>
                            </a:rPr>
                            <m:t>𝔼</m:t>
                          </m:r>
                        </m:e>
                        <m:sub>
                          <m:r>
                            <a:rPr lang="en-GB" b="0" i="1" smtClean="0">
                              <a:latin typeface="Cambria Math" panose="02040503050406030204" pitchFamily="18" charset="0"/>
                            </a:rPr>
                            <m:t>𝑞</m:t>
                          </m:r>
                          <m:d>
                            <m:dPr>
                              <m:ctrlPr>
                                <a:rPr lang="en-GB" b="0" i="1" smtClean="0">
                                  <a:latin typeface="Cambria Math" panose="02040503050406030204" pitchFamily="18" charset="0"/>
                                </a:rPr>
                              </m:ctrlPr>
                            </m:dPr>
                            <m:e>
                              <m:r>
                                <a:rPr lang="en-GB" b="0" i="1" smtClean="0">
                                  <a:latin typeface="Cambria Math" panose="02040503050406030204" pitchFamily="18" charset="0"/>
                                </a:rPr>
                                <m:t>𝑧</m:t>
                              </m:r>
                            </m:e>
                            <m:e>
                              <m:r>
                                <a:rPr lang="en-GB" b="0" i="1" smtClean="0">
                                  <a:latin typeface="Cambria Math" panose="02040503050406030204" pitchFamily="18" charset="0"/>
                                </a:rPr>
                                <m:t>𝑥</m:t>
                              </m:r>
                            </m:e>
                          </m:d>
                        </m:sub>
                      </m:sSub>
                      <m:d>
                        <m:dPr>
                          <m:begChr m:val="["/>
                          <m:endChr m:val="]"/>
                          <m:ctrlPr>
                            <a:rPr lang="en-GB" b="0" i="1" smtClean="0">
                              <a:latin typeface="Cambria Math" panose="02040503050406030204" pitchFamily="18" charset="0"/>
                            </a:rPr>
                          </m:ctrlPr>
                        </m:dPr>
                        <m:e>
                          <m:func>
                            <m:funcPr>
                              <m:ctrlPr>
                                <a:rPr lang="en-GB" b="0" i="1" smtClean="0">
                                  <a:latin typeface="Cambria Math" panose="02040503050406030204" pitchFamily="18" charset="0"/>
                                </a:rPr>
                              </m:ctrlPr>
                            </m:funcPr>
                            <m:fName>
                              <m:r>
                                <m:rPr>
                                  <m:sty m:val="p"/>
                                </m:rPr>
                                <a:rPr lang="en-GB" b="0" i="0" smtClean="0">
                                  <a:latin typeface="Cambria Math" panose="02040503050406030204" pitchFamily="18" charset="0"/>
                                </a:rPr>
                                <m:t>log</m:t>
                              </m:r>
                            </m:fName>
                            <m:e>
                              <m:sSub>
                                <m:sSubPr>
                                  <m:ctrlPr>
                                    <a:rPr lang="en-GB" b="0" i="1" smtClean="0">
                                      <a:latin typeface="Cambria Math" panose="02040503050406030204" pitchFamily="18" charset="0"/>
                                    </a:rPr>
                                  </m:ctrlPr>
                                </m:sSubPr>
                                <m:e>
                                  <m:r>
                                    <a:rPr lang="en-GB" b="0" i="1" smtClean="0">
                                      <a:latin typeface="Cambria Math" panose="02040503050406030204" pitchFamily="18" charset="0"/>
                                    </a:rPr>
                                    <m:t>𝑝</m:t>
                                  </m:r>
                                </m:e>
                                <m:sub>
                                  <m:r>
                                    <a:rPr lang="en-GB" b="0" i="1" smtClean="0">
                                      <a:latin typeface="Cambria Math" panose="02040503050406030204" pitchFamily="18" charset="0"/>
                                    </a:rPr>
                                    <m:t>𝜃</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𝑥</m:t>
                                  </m:r>
                                </m:e>
                                <m:e>
                                  <m:r>
                                    <a:rPr lang="en-GB" b="0" i="1" smtClean="0">
                                      <a:latin typeface="Cambria Math" panose="02040503050406030204" pitchFamily="18" charset="0"/>
                                    </a:rPr>
                                    <m:t>𝑧</m:t>
                                  </m:r>
                                </m:e>
                              </m:d>
                            </m:e>
                          </m:func>
                        </m:e>
                      </m:d>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𝛽</m:t>
                          </m:r>
                          <m:r>
                            <a:rPr lang="en-GB" b="0" i="1" smtClean="0">
                              <a:latin typeface="Cambria Math" panose="02040503050406030204" pitchFamily="18" charset="0"/>
                            </a:rPr>
                            <m:t>𝐷</m:t>
                          </m:r>
                        </m:e>
                        <m:sub>
                          <m:r>
                            <a:rPr lang="en-GB" b="0" i="1" smtClean="0">
                              <a:latin typeface="Cambria Math" panose="02040503050406030204" pitchFamily="18" charset="0"/>
                            </a:rPr>
                            <m:t>𝐾𝐿</m:t>
                          </m:r>
                        </m:sub>
                      </m:sSub>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𝑞</m:t>
                              </m:r>
                            </m:e>
                            <m:sub>
                              <m:r>
                                <a:rPr lang="en-GB" b="0" i="1" smtClean="0">
                                  <a:latin typeface="Cambria Math" panose="02040503050406030204" pitchFamily="18" charset="0"/>
                                </a:rPr>
                                <m:t>𝜙</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𝑧</m:t>
                              </m:r>
                            </m:e>
                            <m:e>
                              <m:r>
                                <a:rPr lang="en-GB" b="0" i="1" smtClean="0">
                                  <a:latin typeface="Cambria Math" panose="02040503050406030204" pitchFamily="18" charset="0"/>
                                </a:rPr>
                                <m:t>𝑥</m:t>
                              </m:r>
                            </m:e>
                          </m:d>
                          <m:d>
                            <m:dPr>
                              <m:begChr m:val="‖"/>
                              <m:endChr m:val=""/>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𝑝</m:t>
                                  </m:r>
                                </m:e>
                                <m:sub>
                                  <m:r>
                                    <a:rPr lang="en-GB" b="0" i="1" smtClean="0">
                                      <a:latin typeface="Cambria Math" panose="02040503050406030204" pitchFamily="18" charset="0"/>
                                    </a:rPr>
                                    <m:t>𝜃</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𝑧</m:t>
                                  </m:r>
                                </m:e>
                              </m:d>
                            </m:e>
                          </m:d>
                        </m:e>
                      </m:d>
                    </m:oMath>
                  </m:oMathPara>
                </a14:m>
                <a:endParaRPr lang="en-US" dirty="0"/>
              </a:p>
            </p:txBody>
          </p:sp>
        </mc:Choice>
        <mc:Fallback xmlns="">
          <p:sp>
            <p:nvSpPr>
              <p:cNvPr id="4" name="Text Placeholder 3">
                <a:extLst>
                  <a:ext uri="{FF2B5EF4-FFF2-40B4-BE49-F238E27FC236}">
                    <a16:creationId xmlns:a16="http://schemas.microsoft.com/office/drawing/2014/main" id="{89C2F054-5DBE-92DE-13E0-BA1DE8EAC283}"/>
                  </a:ext>
                </a:extLst>
              </p:cNvPr>
              <p:cNvSpPr>
                <a:spLocks noGrp="1" noRot="1" noChangeAspect="1" noMove="1" noResize="1" noEditPoints="1" noAdjustHandles="1" noChangeArrowheads="1" noChangeShapeType="1" noTextEdit="1"/>
              </p:cNvSpPr>
              <p:nvPr>
                <p:ph type="body" sz="quarter" idx="12"/>
              </p:nvPr>
            </p:nvSpPr>
            <p:spPr>
              <a:blipFill>
                <a:blip r:embed="rId3"/>
                <a:stretch>
                  <a:fillRect t="-1582" b="-12025"/>
                </a:stretch>
              </a:blipFill>
            </p:spPr>
            <p:txBody>
              <a:bodyPr/>
              <a:lstStyle/>
              <a:p>
                <a:r>
                  <a:rPr lang="en-US">
                    <a:noFill/>
                  </a:rPr>
                  <a:t> </a:t>
                </a:r>
              </a:p>
            </p:txBody>
          </p:sp>
        </mc:Fallback>
      </mc:AlternateContent>
    </p:spTree>
    <p:extLst>
      <p:ext uri="{BB962C8B-B14F-4D97-AF65-F5344CB8AC3E}">
        <p14:creationId xmlns:p14="http://schemas.microsoft.com/office/powerpoint/2010/main" val="35315875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vert="horz" lIns="121920" tIns="60960" rIns="121920" bIns="60960" rtlCol="0" anchor="t">
            <a:normAutofit lnSpcReduction="10000"/>
          </a:bodyPr>
          <a:lstStyle/>
          <a:p>
            <a:endParaRPr lang="en-US" dirty="0"/>
          </a:p>
          <a:p>
            <a:endParaRPr lang="en-US" dirty="0"/>
          </a:p>
          <a:p>
            <a:r>
              <a:rPr lang="en-US" dirty="0"/>
              <a:t>U-Net</a:t>
            </a:r>
          </a:p>
          <a:p>
            <a:endParaRPr lang="en-US" b="0" dirty="0"/>
          </a:p>
        </p:txBody>
      </p:sp>
    </p:spTree>
    <p:extLst>
      <p:ext uri="{BB962C8B-B14F-4D97-AF65-F5344CB8AC3E}">
        <p14:creationId xmlns:p14="http://schemas.microsoft.com/office/powerpoint/2010/main" val="35963799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B680AE-C20E-7C13-9729-4E8F2089E208}"/>
              </a:ext>
            </a:extLst>
          </p:cNvPr>
          <p:cNvSpPr>
            <a:spLocks noGrp="1"/>
          </p:cNvSpPr>
          <p:nvPr>
            <p:ph type="body" sz="quarter" idx="10"/>
          </p:nvPr>
        </p:nvSpPr>
        <p:spPr/>
        <p:txBody>
          <a:bodyPr/>
          <a:lstStyle/>
          <a:p>
            <a:r>
              <a:rPr lang="en-US" dirty="0"/>
              <a:t>U-Net</a:t>
            </a:r>
          </a:p>
        </p:txBody>
      </p:sp>
      <p:sp>
        <p:nvSpPr>
          <p:cNvPr id="3" name="Text Placeholder 2">
            <a:extLst>
              <a:ext uri="{FF2B5EF4-FFF2-40B4-BE49-F238E27FC236}">
                <a16:creationId xmlns:a16="http://schemas.microsoft.com/office/drawing/2014/main" id="{0FE006FC-C6A8-BE1B-7C02-C8B4BBD06991}"/>
              </a:ext>
            </a:extLst>
          </p:cNvPr>
          <p:cNvSpPr>
            <a:spLocks noGrp="1"/>
          </p:cNvSpPr>
          <p:nvPr>
            <p:ph type="body" sz="quarter" idx="11"/>
          </p:nvPr>
        </p:nvSpPr>
        <p:spPr/>
        <p:txBody>
          <a:bodyPr>
            <a:normAutofit/>
          </a:bodyPr>
          <a:lstStyle/>
          <a:p>
            <a:r>
              <a:rPr lang="en-US" dirty="0"/>
              <a:t>U-Net is a classic neural network architecture</a:t>
            </a:r>
          </a:p>
        </p:txBody>
      </p:sp>
      <p:sp>
        <p:nvSpPr>
          <p:cNvPr id="4" name="Text Placeholder 3">
            <a:extLst>
              <a:ext uri="{FF2B5EF4-FFF2-40B4-BE49-F238E27FC236}">
                <a16:creationId xmlns:a16="http://schemas.microsoft.com/office/drawing/2014/main" id="{73D421AE-AF91-8461-57C6-4133587BE9E6}"/>
              </a:ext>
            </a:extLst>
          </p:cNvPr>
          <p:cNvSpPr>
            <a:spLocks noGrp="1"/>
          </p:cNvSpPr>
          <p:nvPr>
            <p:ph type="body" sz="quarter" idx="12"/>
          </p:nvPr>
        </p:nvSpPr>
        <p:spPr/>
        <p:txBody>
          <a:bodyPr/>
          <a:lstStyle/>
          <a:p>
            <a:r>
              <a:rPr lang="en-US" dirty="0"/>
              <a:t>U-Net was originally developed for biomedical image segmentation.</a:t>
            </a:r>
          </a:p>
          <a:p>
            <a:r>
              <a:rPr lang="en-US" dirty="0"/>
              <a:t>The original paper </a:t>
            </a:r>
            <a:r>
              <a:rPr lang="en-US" i="1" dirty="0"/>
              <a:t>U-Net: Convolutional Networks for Biomedical Image Segmentation</a:t>
            </a:r>
            <a:r>
              <a:rPr lang="en-US" dirty="0"/>
              <a:t> was presented at MICCAI in 2015, and now has nearly 85k citations!</a:t>
            </a:r>
          </a:p>
        </p:txBody>
      </p:sp>
      <p:pic>
        <p:nvPicPr>
          <p:cNvPr id="5" name="Picture 4">
            <a:extLst>
              <a:ext uri="{FF2B5EF4-FFF2-40B4-BE49-F238E27FC236}">
                <a16:creationId xmlns:a16="http://schemas.microsoft.com/office/drawing/2014/main" id="{28366A01-0A98-8DFB-AD9E-AABB88898446}"/>
              </a:ext>
            </a:extLst>
          </p:cNvPr>
          <p:cNvPicPr>
            <a:picLocks noChangeAspect="1"/>
          </p:cNvPicPr>
          <p:nvPr/>
        </p:nvPicPr>
        <p:blipFill>
          <a:blip r:embed="rId3"/>
          <a:stretch>
            <a:fillRect/>
          </a:stretch>
        </p:blipFill>
        <p:spPr>
          <a:xfrm>
            <a:off x="2205459" y="2919070"/>
            <a:ext cx="7772400" cy="3064042"/>
          </a:xfrm>
          <a:prstGeom prst="rect">
            <a:avLst/>
          </a:prstGeom>
        </p:spPr>
      </p:pic>
    </p:spTree>
    <p:extLst>
      <p:ext uri="{BB962C8B-B14F-4D97-AF65-F5344CB8AC3E}">
        <p14:creationId xmlns:p14="http://schemas.microsoft.com/office/powerpoint/2010/main" val="4250249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54B26AA-E413-9451-2DA9-023F74AD6810}"/>
              </a:ext>
            </a:extLst>
          </p:cNvPr>
          <p:cNvSpPr>
            <a:spLocks noGrp="1"/>
          </p:cNvSpPr>
          <p:nvPr>
            <p:ph type="body" sz="quarter" idx="10"/>
          </p:nvPr>
        </p:nvSpPr>
        <p:spPr/>
        <p:txBody>
          <a:bodyPr/>
          <a:lstStyle/>
          <a:p>
            <a:r>
              <a:rPr lang="en-US" dirty="0"/>
              <a:t>U-Net</a:t>
            </a:r>
          </a:p>
        </p:txBody>
      </p:sp>
      <p:sp>
        <p:nvSpPr>
          <p:cNvPr id="3" name="Text Placeholder 2">
            <a:extLst>
              <a:ext uri="{FF2B5EF4-FFF2-40B4-BE49-F238E27FC236}">
                <a16:creationId xmlns:a16="http://schemas.microsoft.com/office/drawing/2014/main" id="{17ED26FD-715E-CA2D-DD4E-64BA9ED1260A}"/>
              </a:ext>
            </a:extLst>
          </p:cNvPr>
          <p:cNvSpPr>
            <a:spLocks noGrp="1"/>
          </p:cNvSpPr>
          <p:nvPr>
            <p:ph type="body" sz="quarter" idx="11"/>
          </p:nvPr>
        </p:nvSpPr>
        <p:spPr/>
        <p:txBody>
          <a:bodyPr/>
          <a:lstStyle/>
          <a:p>
            <a:r>
              <a:rPr lang="en-US" dirty="0"/>
              <a:t>U-Net was originally designed for semantic segmentation</a:t>
            </a:r>
          </a:p>
        </p:txBody>
      </p:sp>
      <p:sp>
        <p:nvSpPr>
          <p:cNvPr id="4" name="Text Placeholder 3">
            <a:extLst>
              <a:ext uri="{FF2B5EF4-FFF2-40B4-BE49-F238E27FC236}">
                <a16:creationId xmlns:a16="http://schemas.microsoft.com/office/drawing/2014/main" id="{6F5689C3-34FB-49A2-81E3-879A6DF3BA3B}"/>
              </a:ext>
            </a:extLst>
          </p:cNvPr>
          <p:cNvSpPr>
            <a:spLocks noGrp="1"/>
          </p:cNvSpPr>
          <p:nvPr>
            <p:ph type="body" sz="quarter" idx="12"/>
          </p:nvPr>
        </p:nvSpPr>
        <p:spPr/>
        <p:txBody>
          <a:bodyPr/>
          <a:lstStyle/>
          <a:p>
            <a:r>
              <a:rPr lang="en-US" dirty="0"/>
              <a:t>The input data consists of the original image</a:t>
            </a:r>
          </a:p>
          <a:p>
            <a:r>
              <a:rPr lang="en-US" dirty="0"/>
              <a:t>For the label data, each corresponding pixel is given a label.</a:t>
            </a:r>
          </a:p>
        </p:txBody>
      </p:sp>
      <p:pic>
        <p:nvPicPr>
          <p:cNvPr id="5" name="Picture 4">
            <a:extLst>
              <a:ext uri="{FF2B5EF4-FFF2-40B4-BE49-F238E27FC236}">
                <a16:creationId xmlns:a16="http://schemas.microsoft.com/office/drawing/2014/main" id="{E619001E-B33F-C18A-4B24-DF26C95C3F92}"/>
              </a:ext>
            </a:extLst>
          </p:cNvPr>
          <p:cNvPicPr>
            <a:picLocks noChangeAspect="1"/>
          </p:cNvPicPr>
          <p:nvPr/>
        </p:nvPicPr>
        <p:blipFill>
          <a:blip r:embed="rId3"/>
          <a:stretch>
            <a:fillRect/>
          </a:stretch>
        </p:blipFill>
        <p:spPr>
          <a:xfrm>
            <a:off x="2230859" y="2592212"/>
            <a:ext cx="7721600" cy="3390900"/>
          </a:xfrm>
          <a:prstGeom prst="rect">
            <a:avLst/>
          </a:prstGeom>
        </p:spPr>
      </p:pic>
      <p:sp>
        <p:nvSpPr>
          <p:cNvPr id="6" name="Rectangle 5">
            <a:extLst>
              <a:ext uri="{FF2B5EF4-FFF2-40B4-BE49-F238E27FC236}">
                <a16:creationId xmlns:a16="http://schemas.microsoft.com/office/drawing/2014/main" id="{F2D83505-FF29-8423-8E0E-2888683B8D97}"/>
              </a:ext>
            </a:extLst>
          </p:cNvPr>
          <p:cNvSpPr/>
          <p:nvPr/>
        </p:nvSpPr>
        <p:spPr>
          <a:xfrm>
            <a:off x="4596714" y="4806778"/>
            <a:ext cx="185351" cy="185352"/>
          </a:xfrm>
          <a:prstGeom prst="rect">
            <a:avLst/>
          </a:prstGeom>
          <a:solidFill>
            <a:schemeClr val="accent1">
              <a:alpha val="5014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CCDAA54-733D-00DF-9330-3C05897B6D92}"/>
              </a:ext>
            </a:extLst>
          </p:cNvPr>
          <p:cNvSpPr/>
          <p:nvPr/>
        </p:nvSpPr>
        <p:spPr>
          <a:xfrm>
            <a:off x="8660714" y="4806778"/>
            <a:ext cx="185351" cy="185352"/>
          </a:xfrm>
          <a:prstGeom prst="rect">
            <a:avLst/>
          </a:prstGeom>
          <a:solidFill>
            <a:schemeClr val="accent1">
              <a:alpha val="5014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Table 7">
            <a:extLst>
              <a:ext uri="{FF2B5EF4-FFF2-40B4-BE49-F238E27FC236}">
                <a16:creationId xmlns:a16="http://schemas.microsoft.com/office/drawing/2014/main" id="{E42FED97-57ED-DAAE-8EEF-5B1B300CAB0C}"/>
              </a:ext>
            </a:extLst>
          </p:cNvPr>
          <p:cNvGraphicFramePr>
            <a:graphicFrameLocks noGrp="1"/>
          </p:cNvGraphicFramePr>
          <p:nvPr/>
        </p:nvGraphicFramePr>
        <p:xfrm>
          <a:off x="262359" y="3276600"/>
          <a:ext cx="2142175" cy="1852900"/>
        </p:xfrm>
        <a:graphic>
          <a:graphicData uri="http://schemas.openxmlformats.org/drawingml/2006/table">
            <a:tbl>
              <a:tblPr firstRow="1" bandRow="1">
                <a:tableStyleId>{5940675A-B579-460E-94D1-54222C63F5DA}</a:tableStyleId>
              </a:tblPr>
              <a:tblGrid>
                <a:gridCol w="428435">
                  <a:extLst>
                    <a:ext uri="{9D8B030D-6E8A-4147-A177-3AD203B41FA5}">
                      <a16:colId xmlns:a16="http://schemas.microsoft.com/office/drawing/2014/main" val="3174542739"/>
                    </a:ext>
                  </a:extLst>
                </a:gridCol>
                <a:gridCol w="428435">
                  <a:extLst>
                    <a:ext uri="{9D8B030D-6E8A-4147-A177-3AD203B41FA5}">
                      <a16:colId xmlns:a16="http://schemas.microsoft.com/office/drawing/2014/main" val="3278860778"/>
                    </a:ext>
                  </a:extLst>
                </a:gridCol>
                <a:gridCol w="428435">
                  <a:extLst>
                    <a:ext uri="{9D8B030D-6E8A-4147-A177-3AD203B41FA5}">
                      <a16:colId xmlns:a16="http://schemas.microsoft.com/office/drawing/2014/main" val="2536280793"/>
                    </a:ext>
                  </a:extLst>
                </a:gridCol>
                <a:gridCol w="428435">
                  <a:extLst>
                    <a:ext uri="{9D8B030D-6E8A-4147-A177-3AD203B41FA5}">
                      <a16:colId xmlns:a16="http://schemas.microsoft.com/office/drawing/2014/main" val="2214711896"/>
                    </a:ext>
                  </a:extLst>
                </a:gridCol>
                <a:gridCol w="428435">
                  <a:extLst>
                    <a:ext uri="{9D8B030D-6E8A-4147-A177-3AD203B41FA5}">
                      <a16:colId xmlns:a16="http://schemas.microsoft.com/office/drawing/2014/main" val="1163848732"/>
                    </a:ext>
                  </a:extLst>
                </a:gridCol>
              </a:tblGrid>
              <a:tr h="370580">
                <a:tc>
                  <a:txBody>
                    <a:bodyPr/>
                    <a:lstStyle/>
                    <a:p>
                      <a:pPr algn="ctr"/>
                      <a:r>
                        <a:rPr lang="en-US" sz="1000" dirty="0"/>
                        <a:t>0.54</a:t>
                      </a:r>
                    </a:p>
                  </a:txBody>
                  <a:tcPr anchor="ctr"/>
                </a:tc>
                <a:tc>
                  <a:txBody>
                    <a:bodyPr/>
                    <a:lstStyle/>
                    <a:p>
                      <a:pPr algn="ctr"/>
                      <a:r>
                        <a:rPr lang="en-US" sz="1000" dirty="0"/>
                        <a:t>0.64</a:t>
                      </a:r>
                    </a:p>
                  </a:txBody>
                  <a:tcPr anchor="ctr"/>
                </a:tc>
                <a:tc>
                  <a:txBody>
                    <a:bodyPr/>
                    <a:lstStyle/>
                    <a:p>
                      <a:pPr algn="ctr"/>
                      <a:r>
                        <a:rPr lang="en-US" sz="1000" dirty="0"/>
                        <a:t>0.36</a:t>
                      </a:r>
                    </a:p>
                  </a:txBody>
                  <a:tcPr anchor="ctr"/>
                </a:tc>
                <a:tc>
                  <a:txBody>
                    <a:bodyPr/>
                    <a:lstStyle/>
                    <a:p>
                      <a:pPr algn="ctr"/>
                      <a:r>
                        <a:rPr lang="en-US" sz="1000" dirty="0"/>
                        <a:t>0.58</a:t>
                      </a:r>
                    </a:p>
                  </a:txBody>
                  <a:tcPr anchor="ctr"/>
                </a:tc>
                <a:tc>
                  <a:txBody>
                    <a:bodyPr/>
                    <a:lstStyle/>
                    <a:p>
                      <a:pPr algn="ctr"/>
                      <a:r>
                        <a:rPr lang="en-US" sz="1000" dirty="0"/>
                        <a:t>0.48</a:t>
                      </a:r>
                    </a:p>
                  </a:txBody>
                  <a:tcPr anchor="ctr"/>
                </a:tc>
                <a:extLst>
                  <a:ext uri="{0D108BD9-81ED-4DB2-BD59-A6C34878D82A}">
                    <a16:rowId xmlns:a16="http://schemas.microsoft.com/office/drawing/2014/main" val="3683965744"/>
                  </a:ext>
                </a:extLst>
              </a:tr>
              <a:tr h="370580">
                <a:tc>
                  <a:txBody>
                    <a:bodyPr/>
                    <a:lstStyle/>
                    <a:p>
                      <a:pPr algn="ctr"/>
                      <a:r>
                        <a:rPr lang="en-US" sz="1000" dirty="0"/>
                        <a:t>0.90</a:t>
                      </a:r>
                    </a:p>
                  </a:txBody>
                  <a:tcPr anchor="ctr"/>
                </a:tc>
                <a:tc>
                  <a:txBody>
                    <a:bodyPr/>
                    <a:lstStyle/>
                    <a:p>
                      <a:pPr algn="ctr"/>
                      <a:r>
                        <a:rPr lang="en-US" sz="1000" dirty="0"/>
                        <a:t>0.89</a:t>
                      </a:r>
                    </a:p>
                  </a:txBody>
                  <a:tcPr anchor="ctr"/>
                </a:tc>
                <a:tc>
                  <a:txBody>
                    <a:bodyPr/>
                    <a:lstStyle/>
                    <a:p>
                      <a:pPr algn="ctr"/>
                      <a:r>
                        <a:rPr lang="en-US" sz="1000" dirty="0"/>
                        <a:t>0.91</a:t>
                      </a:r>
                    </a:p>
                  </a:txBody>
                  <a:tcPr anchor="ctr"/>
                </a:tc>
                <a:tc>
                  <a:txBody>
                    <a:bodyPr/>
                    <a:lstStyle/>
                    <a:p>
                      <a:pPr algn="ctr"/>
                      <a:r>
                        <a:rPr lang="en-US" sz="1000" dirty="0"/>
                        <a:t>0.87</a:t>
                      </a:r>
                    </a:p>
                  </a:txBody>
                  <a:tcPr anchor="ctr"/>
                </a:tc>
                <a:tc>
                  <a:txBody>
                    <a:bodyPr/>
                    <a:lstStyle/>
                    <a:p>
                      <a:pPr algn="ctr"/>
                      <a:r>
                        <a:rPr lang="en-US" sz="1000" dirty="0"/>
                        <a:t>0.89</a:t>
                      </a:r>
                    </a:p>
                  </a:txBody>
                  <a:tcPr anchor="ctr"/>
                </a:tc>
                <a:extLst>
                  <a:ext uri="{0D108BD9-81ED-4DB2-BD59-A6C34878D82A}">
                    <a16:rowId xmlns:a16="http://schemas.microsoft.com/office/drawing/2014/main" val="2070404875"/>
                  </a:ext>
                </a:extLst>
              </a:tr>
              <a:tr h="370580">
                <a:tc>
                  <a:txBody>
                    <a:bodyPr/>
                    <a:lstStyle/>
                    <a:p>
                      <a:pPr algn="ctr"/>
                      <a:r>
                        <a:rPr lang="en-US" sz="1000" dirty="0"/>
                        <a:t>0.91</a:t>
                      </a:r>
                    </a:p>
                  </a:txBody>
                  <a:tcPr anchor="ctr"/>
                </a:tc>
                <a:tc>
                  <a:txBody>
                    <a:bodyPr/>
                    <a:lstStyle/>
                    <a:p>
                      <a:pPr algn="ctr"/>
                      <a:r>
                        <a:rPr lang="en-US" sz="1000" dirty="0"/>
                        <a:t>0.90</a:t>
                      </a:r>
                    </a:p>
                  </a:txBody>
                  <a:tcPr anchor="ctr"/>
                </a:tc>
                <a:tc>
                  <a:txBody>
                    <a:bodyPr/>
                    <a:lstStyle/>
                    <a:p>
                      <a:pPr algn="ctr"/>
                      <a:r>
                        <a:rPr lang="en-US" sz="1000" dirty="0"/>
                        <a:t>0.85</a:t>
                      </a:r>
                    </a:p>
                  </a:txBody>
                  <a:tcPr anchor="ctr"/>
                </a:tc>
                <a:tc>
                  <a:txBody>
                    <a:bodyPr/>
                    <a:lstStyle/>
                    <a:p>
                      <a:pPr algn="ctr"/>
                      <a:r>
                        <a:rPr lang="en-US" sz="1000" dirty="0"/>
                        <a:t>0.89</a:t>
                      </a:r>
                    </a:p>
                  </a:txBody>
                  <a:tcPr anchor="ctr"/>
                </a:tc>
                <a:tc>
                  <a:txBody>
                    <a:bodyPr/>
                    <a:lstStyle/>
                    <a:p>
                      <a:pPr algn="ctr"/>
                      <a:r>
                        <a:rPr lang="en-US" sz="1000" dirty="0"/>
                        <a:t>0.90</a:t>
                      </a:r>
                    </a:p>
                  </a:txBody>
                  <a:tcPr anchor="ctr"/>
                </a:tc>
                <a:extLst>
                  <a:ext uri="{0D108BD9-81ED-4DB2-BD59-A6C34878D82A}">
                    <a16:rowId xmlns:a16="http://schemas.microsoft.com/office/drawing/2014/main" val="1375750899"/>
                  </a:ext>
                </a:extLst>
              </a:tr>
              <a:tr h="370580">
                <a:tc>
                  <a:txBody>
                    <a:bodyPr/>
                    <a:lstStyle/>
                    <a:p>
                      <a:pPr algn="ctr"/>
                      <a:r>
                        <a:rPr lang="en-US" sz="1000" dirty="0"/>
                        <a:t>0.46</a:t>
                      </a:r>
                    </a:p>
                  </a:txBody>
                  <a:tcPr anchor="ctr"/>
                </a:tc>
                <a:tc>
                  <a:txBody>
                    <a:bodyPr/>
                    <a:lstStyle/>
                    <a:p>
                      <a:pPr algn="ctr"/>
                      <a:r>
                        <a:rPr lang="en-US" sz="1000" dirty="0"/>
                        <a:t>0.48</a:t>
                      </a:r>
                    </a:p>
                  </a:txBody>
                  <a:tcPr anchor="ctr"/>
                </a:tc>
                <a:tc>
                  <a:txBody>
                    <a:bodyPr/>
                    <a:lstStyle/>
                    <a:p>
                      <a:pPr algn="ctr"/>
                      <a:r>
                        <a:rPr lang="en-US" sz="1000" dirty="0"/>
                        <a:t>0.59</a:t>
                      </a:r>
                    </a:p>
                  </a:txBody>
                  <a:tcPr anchor="ctr"/>
                </a:tc>
                <a:tc>
                  <a:txBody>
                    <a:bodyPr/>
                    <a:lstStyle/>
                    <a:p>
                      <a:pPr algn="ctr"/>
                      <a:r>
                        <a:rPr lang="en-US" sz="1000" dirty="0"/>
                        <a:t>0.56</a:t>
                      </a:r>
                    </a:p>
                  </a:txBody>
                  <a:tcPr anchor="ctr"/>
                </a:tc>
                <a:tc>
                  <a:txBody>
                    <a:bodyPr/>
                    <a:lstStyle/>
                    <a:p>
                      <a:pPr algn="ctr"/>
                      <a:r>
                        <a:rPr lang="en-US" sz="1000" dirty="0"/>
                        <a:t>0.47</a:t>
                      </a:r>
                    </a:p>
                  </a:txBody>
                  <a:tcPr anchor="ctr"/>
                </a:tc>
                <a:extLst>
                  <a:ext uri="{0D108BD9-81ED-4DB2-BD59-A6C34878D82A}">
                    <a16:rowId xmlns:a16="http://schemas.microsoft.com/office/drawing/2014/main" val="962190501"/>
                  </a:ext>
                </a:extLst>
              </a:tr>
              <a:tr h="370580">
                <a:tc>
                  <a:txBody>
                    <a:bodyPr/>
                    <a:lstStyle/>
                    <a:p>
                      <a:pPr algn="ctr"/>
                      <a:r>
                        <a:rPr lang="en-US" sz="1000" dirty="0"/>
                        <a:t>0.54</a:t>
                      </a:r>
                    </a:p>
                  </a:txBody>
                  <a:tcPr anchor="ctr"/>
                </a:tc>
                <a:tc>
                  <a:txBody>
                    <a:bodyPr/>
                    <a:lstStyle/>
                    <a:p>
                      <a:pPr algn="ctr"/>
                      <a:r>
                        <a:rPr lang="en-US" sz="1000" dirty="0"/>
                        <a:t>0.64</a:t>
                      </a:r>
                    </a:p>
                  </a:txBody>
                  <a:tcPr anchor="ctr"/>
                </a:tc>
                <a:tc>
                  <a:txBody>
                    <a:bodyPr/>
                    <a:lstStyle/>
                    <a:p>
                      <a:pPr algn="ctr"/>
                      <a:r>
                        <a:rPr lang="en-US" sz="1000" dirty="0"/>
                        <a:t>0.36</a:t>
                      </a:r>
                    </a:p>
                  </a:txBody>
                  <a:tcPr anchor="ctr"/>
                </a:tc>
                <a:tc>
                  <a:txBody>
                    <a:bodyPr/>
                    <a:lstStyle/>
                    <a:p>
                      <a:pPr algn="ctr"/>
                      <a:r>
                        <a:rPr lang="en-US" sz="1000" dirty="0"/>
                        <a:t>0.58</a:t>
                      </a:r>
                    </a:p>
                  </a:txBody>
                  <a:tcPr anchor="ctr"/>
                </a:tc>
                <a:tc>
                  <a:txBody>
                    <a:bodyPr/>
                    <a:lstStyle/>
                    <a:p>
                      <a:pPr algn="ctr"/>
                      <a:r>
                        <a:rPr lang="en-US" sz="1000" dirty="0"/>
                        <a:t>0.48</a:t>
                      </a:r>
                    </a:p>
                  </a:txBody>
                  <a:tcPr anchor="ctr"/>
                </a:tc>
                <a:extLst>
                  <a:ext uri="{0D108BD9-81ED-4DB2-BD59-A6C34878D82A}">
                    <a16:rowId xmlns:a16="http://schemas.microsoft.com/office/drawing/2014/main" val="3563203790"/>
                  </a:ext>
                </a:extLst>
              </a:tr>
            </a:tbl>
          </a:graphicData>
        </a:graphic>
      </p:graphicFrame>
      <p:cxnSp>
        <p:nvCxnSpPr>
          <p:cNvPr id="10" name="Straight Connector 9">
            <a:extLst>
              <a:ext uri="{FF2B5EF4-FFF2-40B4-BE49-F238E27FC236}">
                <a16:creationId xmlns:a16="http://schemas.microsoft.com/office/drawing/2014/main" id="{52DA988C-F81F-E66D-028A-678D9D07D2DE}"/>
              </a:ext>
            </a:extLst>
          </p:cNvPr>
          <p:cNvCxnSpPr/>
          <p:nvPr/>
        </p:nvCxnSpPr>
        <p:spPr>
          <a:xfrm>
            <a:off x="2404534" y="3276600"/>
            <a:ext cx="2192180" cy="1530178"/>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FF2630BF-13B4-5A9D-612E-CA902734F15D}"/>
              </a:ext>
            </a:extLst>
          </p:cNvPr>
          <p:cNvCxnSpPr>
            <a:cxnSpLocks/>
          </p:cNvCxnSpPr>
          <p:nvPr/>
        </p:nvCxnSpPr>
        <p:spPr>
          <a:xfrm flipV="1">
            <a:off x="2404534" y="4992130"/>
            <a:ext cx="2192180" cy="137370"/>
          </a:xfrm>
          <a:prstGeom prst="line">
            <a:avLst/>
          </a:prstGeom>
        </p:spPr>
        <p:style>
          <a:lnRef idx="2">
            <a:schemeClr val="accent1"/>
          </a:lnRef>
          <a:fillRef idx="0">
            <a:schemeClr val="accent1"/>
          </a:fillRef>
          <a:effectRef idx="1">
            <a:schemeClr val="accent1"/>
          </a:effectRef>
          <a:fontRef idx="minor">
            <a:schemeClr val="tx1"/>
          </a:fontRef>
        </p:style>
      </p:cxnSp>
      <p:graphicFrame>
        <p:nvGraphicFramePr>
          <p:cNvPr id="14" name="Table 13">
            <a:extLst>
              <a:ext uri="{FF2B5EF4-FFF2-40B4-BE49-F238E27FC236}">
                <a16:creationId xmlns:a16="http://schemas.microsoft.com/office/drawing/2014/main" id="{624FF23F-C343-1B5C-4A06-4C25C18A8650}"/>
              </a:ext>
            </a:extLst>
          </p:cNvPr>
          <p:cNvGraphicFramePr>
            <a:graphicFrameLocks noGrp="1"/>
          </p:cNvGraphicFramePr>
          <p:nvPr/>
        </p:nvGraphicFramePr>
        <p:xfrm>
          <a:off x="9952459" y="3666067"/>
          <a:ext cx="2142175" cy="1852900"/>
        </p:xfrm>
        <a:graphic>
          <a:graphicData uri="http://schemas.openxmlformats.org/drawingml/2006/table">
            <a:tbl>
              <a:tblPr firstRow="1" bandRow="1">
                <a:tableStyleId>{5940675A-B579-460E-94D1-54222C63F5DA}</a:tableStyleId>
              </a:tblPr>
              <a:tblGrid>
                <a:gridCol w="428435">
                  <a:extLst>
                    <a:ext uri="{9D8B030D-6E8A-4147-A177-3AD203B41FA5}">
                      <a16:colId xmlns:a16="http://schemas.microsoft.com/office/drawing/2014/main" val="3174542739"/>
                    </a:ext>
                  </a:extLst>
                </a:gridCol>
                <a:gridCol w="428435">
                  <a:extLst>
                    <a:ext uri="{9D8B030D-6E8A-4147-A177-3AD203B41FA5}">
                      <a16:colId xmlns:a16="http://schemas.microsoft.com/office/drawing/2014/main" val="3278860778"/>
                    </a:ext>
                  </a:extLst>
                </a:gridCol>
                <a:gridCol w="428435">
                  <a:extLst>
                    <a:ext uri="{9D8B030D-6E8A-4147-A177-3AD203B41FA5}">
                      <a16:colId xmlns:a16="http://schemas.microsoft.com/office/drawing/2014/main" val="2536280793"/>
                    </a:ext>
                  </a:extLst>
                </a:gridCol>
                <a:gridCol w="428435">
                  <a:extLst>
                    <a:ext uri="{9D8B030D-6E8A-4147-A177-3AD203B41FA5}">
                      <a16:colId xmlns:a16="http://schemas.microsoft.com/office/drawing/2014/main" val="2214711896"/>
                    </a:ext>
                  </a:extLst>
                </a:gridCol>
                <a:gridCol w="428435">
                  <a:extLst>
                    <a:ext uri="{9D8B030D-6E8A-4147-A177-3AD203B41FA5}">
                      <a16:colId xmlns:a16="http://schemas.microsoft.com/office/drawing/2014/main" val="1163848732"/>
                    </a:ext>
                  </a:extLst>
                </a:gridCol>
              </a:tblGrid>
              <a:tr h="370580">
                <a:tc>
                  <a:txBody>
                    <a:bodyPr/>
                    <a:lstStyle/>
                    <a:p>
                      <a:pPr algn="ctr"/>
                      <a:r>
                        <a:rPr lang="en-US" sz="800" dirty="0"/>
                        <a:t>grass</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grass</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grass</a:t>
                      </a:r>
                    </a:p>
                  </a:txBody>
                  <a:tcPr anchor="ctr"/>
                </a:tc>
                <a:tc>
                  <a:txBody>
                    <a:bodyPr/>
                    <a:lstStyle/>
                    <a:p>
                      <a:pPr algn="ctr"/>
                      <a:r>
                        <a:rPr lang="en-US" sz="800" dirty="0"/>
                        <a:t>grass</a:t>
                      </a:r>
                    </a:p>
                  </a:txBody>
                  <a:tcPr anchor="ctr"/>
                </a:tc>
                <a:tc>
                  <a:txBody>
                    <a:bodyPr/>
                    <a:lstStyle/>
                    <a:p>
                      <a:pPr algn="ctr"/>
                      <a:r>
                        <a:rPr lang="en-US" sz="800" dirty="0"/>
                        <a:t>grass</a:t>
                      </a:r>
                    </a:p>
                  </a:txBody>
                  <a:tcPr anchor="ctr"/>
                </a:tc>
                <a:extLst>
                  <a:ext uri="{0D108BD9-81ED-4DB2-BD59-A6C34878D82A}">
                    <a16:rowId xmlns:a16="http://schemas.microsoft.com/office/drawing/2014/main" val="3683965744"/>
                  </a:ext>
                </a:extLst>
              </a:tr>
              <a:tr h="370580">
                <a:tc>
                  <a:txBody>
                    <a:bodyPr/>
                    <a:lstStyle/>
                    <a:p>
                      <a:pPr algn="ctr"/>
                      <a:r>
                        <a:rPr lang="en-US" sz="800" dirty="0"/>
                        <a:t>road</a:t>
                      </a:r>
                    </a:p>
                  </a:txBody>
                  <a:tcPr anchor="ctr"/>
                </a:tc>
                <a:tc>
                  <a:txBody>
                    <a:bodyPr/>
                    <a:lstStyle/>
                    <a:p>
                      <a:pPr algn="ctr"/>
                      <a:r>
                        <a:rPr lang="en-US" sz="800" dirty="0"/>
                        <a:t>road</a:t>
                      </a:r>
                    </a:p>
                  </a:txBody>
                  <a:tcPr anchor="ctr"/>
                </a:tc>
                <a:tc>
                  <a:txBody>
                    <a:bodyPr/>
                    <a:lstStyle/>
                    <a:p>
                      <a:pPr algn="ctr"/>
                      <a:r>
                        <a:rPr lang="en-US" sz="800" dirty="0"/>
                        <a:t>road</a:t>
                      </a:r>
                    </a:p>
                  </a:txBody>
                  <a:tcPr anchor="ctr"/>
                </a:tc>
                <a:tc>
                  <a:txBody>
                    <a:bodyPr/>
                    <a:lstStyle/>
                    <a:p>
                      <a:pPr algn="ctr"/>
                      <a:r>
                        <a:rPr lang="en-US" sz="800" dirty="0"/>
                        <a:t>road</a:t>
                      </a:r>
                    </a:p>
                  </a:txBody>
                  <a:tcPr anchor="ctr"/>
                </a:tc>
                <a:tc>
                  <a:txBody>
                    <a:bodyPr/>
                    <a:lstStyle/>
                    <a:p>
                      <a:pPr algn="ctr"/>
                      <a:r>
                        <a:rPr lang="en-US" sz="800" dirty="0"/>
                        <a:t>road</a:t>
                      </a:r>
                    </a:p>
                  </a:txBody>
                  <a:tcPr anchor="ctr"/>
                </a:tc>
                <a:extLst>
                  <a:ext uri="{0D108BD9-81ED-4DB2-BD59-A6C34878D82A}">
                    <a16:rowId xmlns:a16="http://schemas.microsoft.com/office/drawing/2014/main" val="2070404875"/>
                  </a:ext>
                </a:extLst>
              </a:tr>
              <a:tr h="370580">
                <a:tc>
                  <a:txBody>
                    <a:bodyPr/>
                    <a:lstStyle/>
                    <a:p>
                      <a:pPr algn="ctr"/>
                      <a:r>
                        <a:rPr lang="en-US" sz="800" dirty="0"/>
                        <a:t>road</a:t>
                      </a:r>
                    </a:p>
                  </a:txBody>
                  <a:tcPr anchor="ctr"/>
                </a:tc>
                <a:tc>
                  <a:txBody>
                    <a:bodyPr/>
                    <a:lstStyle/>
                    <a:p>
                      <a:pPr algn="ctr"/>
                      <a:r>
                        <a:rPr lang="en-US" sz="800" dirty="0"/>
                        <a:t>road</a:t>
                      </a:r>
                    </a:p>
                  </a:txBody>
                  <a:tcPr anchor="ctr"/>
                </a:tc>
                <a:tc>
                  <a:txBody>
                    <a:bodyPr/>
                    <a:lstStyle/>
                    <a:p>
                      <a:pPr algn="ctr"/>
                      <a:r>
                        <a:rPr lang="en-US" sz="800" dirty="0"/>
                        <a:t>road</a:t>
                      </a:r>
                    </a:p>
                  </a:txBody>
                  <a:tcPr anchor="ctr"/>
                </a:tc>
                <a:tc>
                  <a:txBody>
                    <a:bodyPr/>
                    <a:lstStyle/>
                    <a:p>
                      <a:pPr algn="ctr"/>
                      <a:r>
                        <a:rPr lang="en-US" sz="800" dirty="0"/>
                        <a:t>road</a:t>
                      </a:r>
                    </a:p>
                  </a:txBody>
                  <a:tcPr anchor="ctr"/>
                </a:tc>
                <a:tc>
                  <a:txBody>
                    <a:bodyPr/>
                    <a:lstStyle/>
                    <a:p>
                      <a:pPr algn="ctr"/>
                      <a:r>
                        <a:rPr lang="en-US" sz="800" dirty="0"/>
                        <a:t>road</a:t>
                      </a:r>
                    </a:p>
                  </a:txBody>
                  <a:tcPr anchor="ctr"/>
                </a:tc>
                <a:extLst>
                  <a:ext uri="{0D108BD9-81ED-4DB2-BD59-A6C34878D82A}">
                    <a16:rowId xmlns:a16="http://schemas.microsoft.com/office/drawing/2014/main" val="1375750899"/>
                  </a:ext>
                </a:extLst>
              </a:tr>
              <a:tr h="370580">
                <a:tc>
                  <a:txBody>
                    <a:bodyPr/>
                    <a:lstStyle/>
                    <a:p>
                      <a:pPr algn="ctr"/>
                      <a:r>
                        <a:rPr lang="en-US" sz="800" dirty="0"/>
                        <a:t>grass</a:t>
                      </a:r>
                    </a:p>
                  </a:txBody>
                  <a:tcPr anchor="ctr"/>
                </a:tc>
                <a:tc>
                  <a:txBody>
                    <a:bodyPr/>
                    <a:lstStyle/>
                    <a:p>
                      <a:pPr algn="ctr"/>
                      <a:r>
                        <a:rPr lang="en-US" sz="800" dirty="0"/>
                        <a:t>grass</a:t>
                      </a:r>
                    </a:p>
                  </a:txBody>
                  <a:tcPr anchor="ctr"/>
                </a:tc>
                <a:tc>
                  <a:txBody>
                    <a:bodyPr/>
                    <a:lstStyle/>
                    <a:p>
                      <a:pPr algn="ctr"/>
                      <a:r>
                        <a:rPr lang="en-US" sz="800" dirty="0"/>
                        <a:t>grass</a:t>
                      </a:r>
                    </a:p>
                  </a:txBody>
                  <a:tcPr anchor="ctr"/>
                </a:tc>
                <a:tc>
                  <a:txBody>
                    <a:bodyPr/>
                    <a:lstStyle/>
                    <a:p>
                      <a:pPr algn="ctr"/>
                      <a:r>
                        <a:rPr lang="en-US" sz="800" dirty="0"/>
                        <a:t>grass</a:t>
                      </a:r>
                    </a:p>
                  </a:txBody>
                  <a:tcPr anchor="ctr"/>
                </a:tc>
                <a:tc>
                  <a:txBody>
                    <a:bodyPr/>
                    <a:lstStyle/>
                    <a:p>
                      <a:pPr algn="ctr"/>
                      <a:r>
                        <a:rPr lang="en-US" sz="800" dirty="0"/>
                        <a:t>grass</a:t>
                      </a:r>
                    </a:p>
                  </a:txBody>
                  <a:tcPr anchor="ctr"/>
                </a:tc>
                <a:extLst>
                  <a:ext uri="{0D108BD9-81ED-4DB2-BD59-A6C34878D82A}">
                    <a16:rowId xmlns:a16="http://schemas.microsoft.com/office/drawing/2014/main" val="962190501"/>
                  </a:ext>
                </a:extLst>
              </a:tr>
              <a:tr h="370580">
                <a:tc>
                  <a:txBody>
                    <a:bodyPr/>
                    <a:lstStyle/>
                    <a:p>
                      <a:pPr algn="ctr"/>
                      <a:r>
                        <a:rPr lang="en-US" sz="800" dirty="0"/>
                        <a:t>grass</a:t>
                      </a:r>
                    </a:p>
                  </a:txBody>
                  <a:tcPr anchor="ctr"/>
                </a:tc>
                <a:tc>
                  <a:txBody>
                    <a:bodyPr/>
                    <a:lstStyle/>
                    <a:p>
                      <a:pPr algn="ctr"/>
                      <a:r>
                        <a:rPr lang="en-US" sz="800" dirty="0"/>
                        <a:t>grass</a:t>
                      </a:r>
                    </a:p>
                  </a:txBody>
                  <a:tcPr anchor="ctr"/>
                </a:tc>
                <a:tc>
                  <a:txBody>
                    <a:bodyPr/>
                    <a:lstStyle/>
                    <a:p>
                      <a:pPr algn="ctr"/>
                      <a:r>
                        <a:rPr lang="en-US" sz="800" dirty="0"/>
                        <a:t>grass</a:t>
                      </a:r>
                    </a:p>
                  </a:txBody>
                  <a:tcPr anchor="ctr"/>
                </a:tc>
                <a:tc>
                  <a:txBody>
                    <a:bodyPr/>
                    <a:lstStyle/>
                    <a:p>
                      <a:pPr algn="ctr"/>
                      <a:r>
                        <a:rPr lang="en-US" sz="800" dirty="0"/>
                        <a:t>grass</a:t>
                      </a:r>
                    </a:p>
                  </a:txBody>
                  <a:tcPr anchor="ctr"/>
                </a:tc>
                <a:tc>
                  <a:txBody>
                    <a:bodyPr/>
                    <a:lstStyle/>
                    <a:p>
                      <a:pPr algn="ctr"/>
                      <a:r>
                        <a:rPr lang="en-US" sz="800" dirty="0"/>
                        <a:t>grass</a:t>
                      </a:r>
                    </a:p>
                  </a:txBody>
                  <a:tcPr anchor="ctr"/>
                </a:tc>
                <a:extLst>
                  <a:ext uri="{0D108BD9-81ED-4DB2-BD59-A6C34878D82A}">
                    <a16:rowId xmlns:a16="http://schemas.microsoft.com/office/drawing/2014/main" val="3563203790"/>
                  </a:ext>
                </a:extLst>
              </a:tr>
            </a:tbl>
          </a:graphicData>
        </a:graphic>
      </p:graphicFrame>
      <p:cxnSp>
        <p:nvCxnSpPr>
          <p:cNvPr id="16" name="Straight Connector 15">
            <a:extLst>
              <a:ext uri="{FF2B5EF4-FFF2-40B4-BE49-F238E27FC236}">
                <a16:creationId xmlns:a16="http://schemas.microsoft.com/office/drawing/2014/main" id="{E49D280B-9A63-4720-1B95-42AC8E2934FE}"/>
              </a:ext>
            </a:extLst>
          </p:cNvPr>
          <p:cNvCxnSpPr/>
          <p:nvPr/>
        </p:nvCxnSpPr>
        <p:spPr>
          <a:xfrm flipV="1">
            <a:off x="8846065" y="3666067"/>
            <a:ext cx="1106394" cy="1140711"/>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932150B2-0041-FF1E-9BEC-1C8064F3C64E}"/>
              </a:ext>
            </a:extLst>
          </p:cNvPr>
          <p:cNvCxnSpPr/>
          <p:nvPr/>
        </p:nvCxnSpPr>
        <p:spPr>
          <a:xfrm flipH="1" flipV="1">
            <a:off x="8846065" y="4992130"/>
            <a:ext cx="1110735" cy="526837"/>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949444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047196-6852-8A81-E1DB-1E28D3C047E4}"/>
              </a:ext>
            </a:extLst>
          </p:cNvPr>
          <p:cNvSpPr>
            <a:spLocks noGrp="1"/>
          </p:cNvSpPr>
          <p:nvPr>
            <p:ph type="body" sz="quarter" idx="10"/>
          </p:nvPr>
        </p:nvSpPr>
        <p:spPr/>
        <p:txBody>
          <a:bodyPr/>
          <a:lstStyle/>
          <a:p>
            <a:r>
              <a:rPr lang="en-US" dirty="0"/>
              <a:t>U-Net</a:t>
            </a:r>
          </a:p>
        </p:txBody>
      </p:sp>
      <p:sp>
        <p:nvSpPr>
          <p:cNvPr id="3" name="Text Placeholder 2">
            <a:extLst>
              <a:ext uri="{FF2B5EF4-FFF2-40B4-BE49-F238E27FC236}">
                <a16:creationId xmlns:a16="http://schemas.microsoft.com/office/drawing/2014/main" id="{907BDDCB-7C23-62F4-EDF6-6D49094EB0B7}"/>
              </a:ext>
            </a:extLst>
          </p:cNvPr>
          <p:cNvSpPr>
            <a:spLocks noGrp="1"/>
          </p:cNvSpPr>
          <p:nvPr>
            <p:ph type="body" sz="quarter" idx="11"/>
          </p:nvPr>
        </p:nvSpPr>
        <p:spPr/>
        <p:txBody>
          <a:bodyPr/>
          <a:lstStyle/>
          <a:p>
            <a:r>
              <a:rPr lang="en-US" dirty="0"/>
              <a:t>Perhaps unsurprisingly, U-Net has a distinctive U-shaped architecture…</a:t>
            </a:r>
          </a:p>
        </p:txBody>
      </p:sp>
      <p:pic>
        <p:nvPicPr>
          <p:cNvPr id="5" name="Picture 4">
            <a:extLst>
              <a:ext uri="{FF2B5EF4-FFF2-40B4-BE49-F238E27FC236}">
                <a16:creationId xmlns:a16="http://schemas.microsoft.com/office/drawing/2014/main" id="{453B0104-E8ED-9222-EA5B-27C37B914FA8}"/>
              </a:ext>
            </a:extLst>
          </p:cNvPr>
          <p:cNvPicPr>
            <a:picLocks noChangeAspect="1"/>
          </p:cNvPicPr>
          <p:nvPr/>
        </p:nvPicPr>
        <p:blipFill>
          <a:blip r:embed="rId3"/>
          <a:stretch>
            <a:fillRect/>
          </a:stretch>
        </p:blipFill>
        <p:spPr>
          <a:xfrm>
            <a:off x="2608422" y="1745437"/>
            <a:ext cx="6966473" cy="4640223"/>
          </a:xfrm>
          <a:prstGeom prst="rect">
            <a:avLst/>
          </a:prstGeom>
        </p:spPr>
      </p:pic>
    </p:spTree>
    <p:extLst>
      <p:ext uri="{BB962C8B-B14F-4D97-AF65-F5344CB8AC3E}">
        <p14:creationId xmlns:p14="http://schemas.microsoft.com/office/powerpoint/2010/main" val="18789057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20DC8F-1551-2C1F-90F5-854BCCBB9CE9}"/>
              </a:ext>
            </a:extLst>
          </p:cNvPr>
          <p:cNvSpPr>
            <a:spLocks noGrp="1"/>
          </p:cNvSpPr>
          <p:nvPr>
            <p:ph type="body" sz="quarter" idx="10"/>
          </p:nvPr>
        </p:nvSpPr>
        <p:spPr/>
        <p:txBody>
          <a:bodyPr/>
          <a:lstStyle/>
          <a:p>
            <a:r>
              <a:rPr lang="en-US" dirty="0"/>
              <a:t>U-Net</a:t>
            </a:r>
          </a:p>
        </p:txBody>
      </p:sp>
      <p:sp>
        <p:nvSpPr>
          <p:cNvPr id="3" name="Text Placeholder 2">
            <a:extLst>
              <a:ext uri="{FF2B5EF4-FFF2-40B4-BE49-F238E27FC236}">
                <a16:creationId xmlns:a16="http://schemas.microsoft.com/office/drawing/2014/main" id="{FFA72AF2-2F33-F913-88F1-2644EC3243C3}"/>
              </a:ext>
            </a:extLst>
          </p:cNvPr>
          <p:cNvSpPr>
            <a:spLocks noGrp="1"/>
          </p:cNvSpPr>
          <p:nvPr>
            <p:ph type="body" sz="quarter" idx="11"/>
          </p:nvPr>
        </p:nvSpPr>
        <p:spPr/>
        <p:txBody>
          <a:bodyPr/>
          <a:lstStyle/>
          <a:p>
            <a:r>
              <a:rPr lang="en-US" dirty="0"/>
              <a:t>There are some key components of U-Net that are worth going over…</a:t>
            </a:r>
          </a:p>
        </p:txBody>
      </p:sp>
      <p:sp>
        <p:nvSpPr>
          <p:cNvPr id="4" name="Text Placeholder 3">
            <a:extLst>
              <a:ext uri="{FF2B5EF4-FFF2-40B4-BE49-F238E27FC236}">
                <a16:creationId xmlns:a16="http://schemas.microsoft.com/office/drawing/2014/main" id="{FB6E11F1-67CC-F037-14BA-519DFDAD2C39}"/>
              </a:ext>
            </a:extLst>
          </p:cNvPr>
          <p:cNvSpPr>
            <a:spLocks noGrp="1"/>
          </p:cNvSpPr>
          <p:nvPr>
            <p:ph type="body" sz="quarter" idx="12"/>
          </p:nvPr>
        </p:nvSpPr>
        <p:spPr/>
        <p:txBody>
          <a:bodyPr/>
          <a:lstStyle/>
          <a:p>
            <a:r>
              <a:rPr lang="en-US" dirty="0"/>
              <a:t>Convolution</a:t>
            </a:r>
          </a:p>
          <a:p>
            <a:r>
              <a:rPr lang="en-US" dirty="0"/>
              <a:t>Residuals</a:t>
            </a:r>
          </a:p>
          <a:p>
            <a:r>
              <a:rPr lang="en-US" dirty="0" err="1"/>
              <a:t>Upsampling</a:t>
            </a:r>
            <a:endParaRPr lang="en-US" dirty="0"/>
          </a:p>
          <a:p>
            <a:r>
              <a:rPr lang="en-US" dirty="0"/>
              <a:t>Pooling</a:t>
            </a:r>
          </a:p>
          <a:p>
            <a:r>
              <a:rPr lang="en-US" dirty="0"/>
              <a:t>Normalization</a:t>
            </a:r>
          </a:p>
        </p:txBody>
      </p:sp>
    </p:spTree>
    <p:extLst>
      <p:ext uri="{BB962C8B-B14F-4D97-AF65-F5344CB8AC3E}">
        <p14:creationId xmlns:p14="http://schemas.microsoft.com/office/powerpoint/2010/main" val="2846006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D552F72-01AD-0C2A-6341-EEBA910FA70E}"/>
              </a:ext>
            </a:extLst>
          </p:cNvPr>
          <p:cNvSpPr>
            <a:spLocks noGrp="1"/>
          </p:cNvSpPr>
          <p:nvPr>
            <p:ph type="body" sz="quarter" idx="10"/>
          </p:nvPr>
        </p:nvSpPr>
        <p:spPr/>
        <p:txBody>
          <a:bodyPr/>
          <a:lstStyle/>
          <a:p>
            <a:r>
              <a:rPr lang="en-US" dirty="0"/>
              <a:t>Building Blocks</a:t>
            </a:r>
          </a:p>
        </p:txBody>
      </p:sp>
      <p:sp>
        <p:nvSpPr>
          <p:cNvPr id="3" name="Text Placeholder 2">
            <a:extLst>
              <a:ext uri="{FF2B5EF4-FFF2-40B4-BE49-F238E27FC236}">
                <a16:creationId xmlns:a16="http://schemas.microsoft.com/office/drawing/2014/main" id="{26D8618F-B219-F88A-FB18-4FBF93FC2CB5}"/>
              </a:ext>
            </a:extLst>
          </p:cNvPr>
          <p:cNvSpPr>
            <a:spLocks noGrp="1"/>
          </p:cNvSpPr>
          <p:nvPr>
            <p:ph type="body" sz="quarter" idx="11"/>
          </p:nvPr>
        </p:nvSpPr>
        <p:spPr/>
        <p:txBody>
          <a:bodyPr/>
          <a:lstStyle/>
          <a:p>
            <a:r>
              <a:rPr lang="en-US" dirty="0"/>
              <a:t>Here is the algorithm for diffusion…</a:t>
            </a:r>
          </a:p>
        </p:txBody>
      </p:sp>
      <p:pic>
        <p:nvPicPr>
          <p:cNvPr id="7" name="Picture 6" descr="A cat with a surprised expression&#10;&#10;Description automatically generated">
            <a:extLst>
              <a:ext uri="{FF2B5EF4-FFF2-40B4-BE49-F238E27FC236}">
                <a16:creationId xmlns:a16="http://schemas.microsoft.com/office/drawing/2014/main" id="{DBE39655-0979-E841-A328-B3E014B95CE6}"/>
              </a:ext>
            </a:extLst>
          </p:cNvPr>
          <p:cNvPicPr>
            <a:picLocks noChangeAspect="1"/>
          </p:cNvPicPr>
          <p:nvPr/>
        </p:nvPicPr>
        <p:blipFill>
          <a:blip r:embed="rId3"/>
          <a:stretch>
            <a:fillRect/>
          </a:stretch>
        </p:blipFill>
        <p:spPr>
          <a:xfrm>
            <a:off x="4043581" y="106605"/>
            <a:ext cx="3657600" cy="2743200"/>
          </a:xfrm>
          <a:prstGeom prst="rect">
            <a:avLst/>
          </a:prstGeom>
        </p:spPr>
      </p:pic>
      <p:pic>
        <p:nvPicPr>
          <p:cNvPr id="5" name="Picture 4">
            <a:extLst>
              <a:ext uri="{FF2B5EF4-FFF2-40B4-BE49-F238E27FC236}">
                <a16:creationId xmlns:a16="http://schemas.microsoft.com/office/drawing/2014/main" id="{F9F3ACB4-526D-B338-0286-FB5ACD372CB2}"/>
              </a:ext>
            </a:extLst>
          </p:cNvPr>
          <p:cNvPicPr>
            <a:picLocks noChangeAspect="1"/>
          </p:cNvPicPr>
          <p:nvPr/>
        </p:nvPicPr>
        <p:blipFill>
          <a:blip r:embed="rId4"/>
          <a:stretch>
            <a:fillRect/>
          </a:stretch>
        </p:blipFill>
        <p:spPr>
          <a:xfrm>
            <a:off x="496990" y="2033760"/>
            <a:ext cx="11182669" cy="2790479"/>
          </a:xfrm>
          <a:prstGeom prst="rect">
            <a:avLst/>
          </a:prstGeom>
        </p:spPr>
      </p:pic>
      <p:sp>
        <p:nvSpPr>
          <p:cNvPr id="4" name="Rectangle 3">
            <a:extLst>
              <a:ext uri="{FF2B5EF4-FFF2-40B4-BE49-F238E27FC236}">
                <a16:creationId xmlns:a16="http://schemas.microsoft.com/office/drawing/2014/main" id="{D5DB51BD-790A-E57F-B21E-40176F3B8F6E}"/>
              </a:ext>
            </a:extLst>
          </p:cNvPr>
          <p:cNvSpPr/>
          <p:nvPr/>
        </p:nvSpPr>
        <p:spPr>
          <a:xfrm>
            <a:off x="512341" y="2033760"/>
            <a:ext cx="11167318" cy="2790479"/>
          </a:xfrm>
          <a:prstGeom prst="rect">
            <a:avLst/>
          </a:prstGeom>
          <a:solidFill>
            <a:schemeClr val="accent1">
              <a:alpha val="20145"/>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3051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DE5EB8-5DC6-93BC-42EC-A842F4B35C68}"/>
              </a:ext>
            </a:extLst>
          </p:cNvPr>
          <p:cNvSpPr>
            <a:spLocks noGrp="1"/>
          </p:cNvSpPr>
          <p:nvPr>
            <p:ph type="body" sz="quarter" idx="10"/>
          </p:nvPr>
        </p:nvSpPr>
        <p:spPr/>
        <p:txBody>
          <a:bodyPr/>
          <a:lstStyle/>
          <a:p>
            <a:r>
              <a:rPr lang="en-US" dirty="0"/>
              <a:t>U-Net</a:t>
            </a:r>
          </a:p>
        </p:txBody>
      </p:sp>
      <p:sp>
        <p:nvSpPr>
          <p:cNvPr id="3" name="Text Placeholder 2">
            <a:extLst>
              <a:ext uri="{FF2B5EF4-FFF2-40B4-BE49-F238E27FC236}">
                <a16:creationId xmlns:a16="http://schemas.microsoft.com/office/drawing/2014/main" id="{D5C3D46E-0FE4-0473-90AF-9B93946B2439}"/>
              </a:ext>
            </a:extLst>
          </p:cNvPr>
          <p:cNvSpPr>
            <a:spLocks noGrp="1"/>
          </p:cNvSpPr>
          <p:nvPr>
            <p:ph type="body" sz="quarter" idx="11"/>
          </p:nvPr>
        </p:nvSpPr>
        <p:spPr/>
        <p:txBody>
          <a:bodyPr/>
          <a:lstStyle/>
          <a:p>
            <a:r>
              <a:rPr lang="en-US" dirty="0"/>
              <a:t>Convolution was a major advancement in machine vision</a:t>
            </a:r>
          </a:p>
        </p:txBody>
      </p:sp>
      <p:sp>
        <p:nvSpPr>
          <p:cNvPr id="4" name="Text Placeholder 3">
            <a:extLst>
              <a:ext uri="{FF2B5EF4-FFF2-40B4-BE49-F238E27FC236}">
                <a16:creationId xmlns:a16="http://schemas.microsoft.com/office/drawing/2014/main" id="{F85AC6FE-FE08-12D2-746D-4189EE552661}"/>
              </a:ext>
            </a:extLst>
          </p:cNvPr>
          <p:cNvSpPr>
            <a:spLocks noGrp="1"/>
          </p:cNvSpPr>
          <p:nvPr>
            <p:ph type="body" sz="quarter" idx="12"/>
          </p:nvPr>
        </p:nvSpPr>
        <p:spPr>
          <a:xfrm>
            <a:off x="503659" y="1745437"/>
            <a:ext cx="11176000" cy="3994529"/>
          </a:xfrm>
        </p:spPr>
        <p:txBody>
          <a:bodyPr/>
          <a:lstStyle/>
          <a:p>
            <a:r>
              <a:rPr lang="en-US" i="1" dirty="0"/>
              <a:t>Gradient-based Learning Applied to Document Recognition</a:t>
            </a:r>
            <a:r>
              <a:rPr lang="en-US" dirty="0"/>
              <a:t>, 1998, LeCun et al, ~65k citations</a:t>
            </a:r>
          </a:p>
          <a:p>
            <a:r>
              <a:rPr lang="en-US" i="1" dirty="0"/>
              <a:t>ImageNet Classification with Deep Convolutional Neural Networks</a:t>
            </a:r>
            <a:r>
              <a:rPr lang="en-US" dirty="0"/>
              <a:t>, 2012, </a:t>
            </a:r>
            <a:r>
              <a:rPr lang="en-US" dirty="0" err="1"/>
              <a:t>Krizhevsky</a:t>
            </a:r>
            <a:r>
              <a:rPr lang="en-US" dirty="0"/>
              <a:t> et al, ~130k citations</a:t>
            </a:r>
          </a:p>
          <a:p>
            <a:pPr marL="0" indent="0">
              <a:buNone/>
            </a:pPr>
            <a:endParaRPr lang="en-US" i="1" dirty="0"/>
          </a:p>
        </p:txBody>
      </p:sp>
      <p:pic>
        <p:nvPicPr>
          <p:cNvPr id="5124" name="Picture 4" descr="Basics of Convolutional Neural Networks using Pytorch Lightning | by  Aayushmaan Jain | Medium">
            <a:extLst>
              <a:ext uri="{FF2B5EF4-FFF2-40B4-BE49-F238E27FC236}">
                <a16:creationId xmlns:a16="http://schemas.microsoft.com/office/drawing/2014/main" id="{CB4F4453-3D79-E570-C2F7-7732BD1931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588" y="1642408"/>
            <a:ext cx="5976230" cy="598731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machine learning - How can filters later in a CNN recognize color? - Stack  Overflow">
            <a:extLst>
              <a:ext uri="{FF2B5EF4-FFF2-40B4-BE49-F238E27FC236}">
                <a16:creationId xmlns:a16="http://schemas.microsoft.com/office/drawing/2014/main" id="{37C6FB03-CCA7-0C48-BD64-E819C712D8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4412" y="3546336"/>
            <a:ext cx="5743014" cy="2213161"/>
          </a:xfrm>
          <a:prstGeom prst="rect">
            <a:avLst/>
          </a:prstGeom>
          <a:noFill/>
          <a:extLst>
            <a:ext uri="{909E8E84-426E-40DD-AFC4-6F175D3DCCD1}">
              <a14:hiddenFill xmlns:a14="http://schemas.microsoft.com/office/drawing/2010/main">
                <a:solidFill>
                  <a:srgbClr val="FFFFFF"/>
                </a:solidFill>
              </a14:hiddenFill>
            </a:ext>
          </a:extLst>
        </p:spPr>
      </p:pic>
      <p:sp>
        <p:nvSpPr>
          <p:cNvPr id="5" name="Right Arrow 4">
            <a:extLst>
              <a:ext uri="{FF2B5EF4-FFF2-40B4-BE49-F238E27FC236}">
                <a16:creationId xmlns:a16="http://schemas.microsoft.com/office/drawing/2014/main" id="{DDA6444C-3774-A12F-8BE3-04E6C44EE77A}"/>
              </a:ext>
            </a:extLst>
          </p:cNvPr>
          <p:cNvSpPr/>
          <p:nvPr/>
        </p:nvSpPr>
        <p:spPr>
          <a:xfrm>
            <a:off x="4969336" y="4522927"/>
            <a:ext cx="1622612" cy="259977"/>
          </a:xfrm>
          <a:prstGeom prst="rightArrow">
            <a:avLst/>
          </a:prstGeom>
          <a:solidFill>
            <a:srgbClr val="FFC000">
              <a:alpha val="83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CD55F3C-A2D2-E04B-C8B2-B2F9EAC91FC7}"/>
              </a:ext>
            </a:extLst>
          </p:cNvPr>
          <p:cNvSpPr txBox="1"/>
          <p:nvPr/>
        </p:nvSpPr>
        <p:spPr>
          <a:xfrm>
            <a:off x="6091659" y="5776362"/>
            <a:ext cx="4663456" cy="461665"/>
          </a:xfrm>
          <a:prstGeom prst="rect">
            <a:avLst/>
          </a:prstGeom>
          <a:noFill/>
        </p:spPr>
        <p:txBody>
          <a:bodyPr wrap="none" rtlCol="0">
            <a:spAutoFit/>
          </a:bodyPr>
          <a:lstStyle/>
          <a:p>
            <a:r>
              <a:rPr lang="en-US" sz="800" dirty="0" err="1"/>
              <a:t>Zeiler</a:t>
            </a:r>
            <a:r>
              <a:rPr lang="en-US" sz="800" dirty="0"/>
              <a:t>, Matthew D., and Rob Fergus. "Visualizing and understanding convolutional networks.”</a:t>
            </a:r>
          </a:p>
          <a:p>
            <a:r>
              <a:rPr lang="en-US" sz="800" dirty="0"/>
              <a:t>Computer Vision–ECCV 2014: 13th European Conference, Zurich, Switzerland, September 6-12, 2014,</a:t>
            </a:r>
          </a:p>
          <a:p>
            <a:r>
              <a:rPr lang="en-US" sz="800" dirty="0"/>
              <a:t>Proceedings, Part I 13. Springer International Publishing, 2014.</a:t>
            </a:r>
          </a:p>
        </p:txBody>
      </p:sp>
    </p:spTree>
    <p:extLst>
      <p:ext uri="{BB962C8B-B14F-4D97-AF65-F5344CB8AC3E}">
        <p14:creationId xmlns:p14="http://schemas.microsoft.com/office/powerpoint/2010/main" val="3528342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8E3DBF3-9E17-A4A0-1B31-8AC617B8BA9C}"/>
              </a:ext>
            </a:extLst>
          </p:cNvPr>
          <p:cNvSpPr>
            <a:spLocks noGrp="1"/>
          </p:cNvSpPr>
          <p:nvPr>
            <p:ph type="body" sz="quarter" idx="10"/>
          </p:nvPr>
        </p:nvSpPr>
        <p:spPr/>
        <p:txBody>
          <a:bodyPr/>
          <a:lstStyle/>
          <a:p>
            <a:r>
              <a:rPr lang="en-US" dirty="0"/>
              <a:t>U-Net</a:t>
            </a:r>
          </a:p>
        </p:txBody>
      </p:sp>
      <p:sp>
        <p:nvSpPr>
          <p:cNvPr id="3" name="Text Placeholder 2">
            <a:extLst>
              <a:ext uri="{FF2B5EF4-FFF2-40B4-BE49-F238E27FC236}">
                <a16:creationId xmlns:a16="http://schemas.microsoft.com/office/drawing/2014/main" id="{45F1BBE6-30DC-D3CB-35CA-AA74CCB8C1AE}"/>
              </a:ext>
            </a:extLst>
          </p:cNvPr>
          <p:cNvSpPr>
            <a:spLocks noGrp="1"/>
          </p:cNvSpPr>
          <p:nvPr>
            <p:ph type="body" sz="quarter" idx="11"/>
          </p:nvPr>
        </p:nvSpPr>
        <p:spPr/>
        <p:txBody>
          <a:bodyPr>
            <a:normAutofit fontScale="85000" lnSpcReduction="10000"/>
          </a:bodyPr>
          <a:lstStyle/>
          <a:p>
            <a:r>
              <a:rPr lang="en-US" dirty="0"/>
              <a:t>Like CNNs, residual neural networks were a major step forward for deep learning.</a:t>
            </a:r>
          </a:p>
        </p:txBody>
      </p:sp>
      <p:pic>
        <p:nvPicPr>
          <p:cNvPr id="5" name="Picture 4">
            <a:extLst>
              <a:ext uri="{FF2B5EF4-FFF2-40B4-BE49-F238E27FC236}">
                <a16:creationId xmlns:a16="http://schemas.microsoft.com/office/drawing/2014/main" id="{98262719-1FCE-37AF-0B90-643C40D5455E}"/>
              </a:ext>
            </a:extLst>
          </p:cNvPr>
          <p:cNvPicPr>
            <a:picLocks noChangeAspect="1"/>
          </p:cNvPicPr>
          <p:nvPr/>
        </p:nvPicPr>
        <p:blipFill>
          <a:blip r:embed="rId3"/>
          <a:stretch>
            <a:fillRect/>
          </a:stretch>
        </p:blipFill>
        <p:spPr>
          <a:xfrm>
            <a:off x="4067204" y="3958223"/>
            <a:ext cx="4057591" cy="2624203"/>
          </a:xfrm>
          <a:prstGeom prst="rect">
            <a:avLst/>
          </a:prstGeom>
        </p:spPr>
      </p:pic>
      <p:sp>
        <p:nvSpPr>
          <p:cNvPr id="4" name="Text Placeholder 3">
            <a:extLst>
              <a:ext uri="{FF2B5EF4-FFF2-40B4-BE49-F238E27FC236}">
                <a16:creationId xmlns:a16="http://schemas.microsoft.com/office/drawing/2014/main" id="{81CF0844-226E-D07E-31FF-470C9F0CD36F}"/>
              </a:ext>
            </a:extLst>
          </p:cNvPr>
          <p:cNvSpPr>
            <a:spLocks noGrp="1"/>
          </p:cNvSpPr>
          <p:nvPr>
            <p:ph type="body" sz="quarter" idx="12"/>
          </p:nvPr>
        </p:nvSpPr>
        <p:spPr/>
        <p:txBody>
          <a:bodyPr/>
          <a:lstStyle/>
          <a:p>
            <a:r>
              <a:rPr lang="en-US" i="1" dirty="0"/>
              <a:t>Deep Residual Learning for Image Recognition</a:t>
            </a:r>
            <a:r>
              <a:rPr lang="en-US" dirty="0"/>
              <a:t>, He et al, Microsoft Research, 2015 ~210k citations</a:t>
            </a:r>
          </a:p>
          <a:p>
            <a:r>
              <a:rPr lang="en-US" dirty="0"/>
              <a:t>Most neural networks now use residual connections.</a:t>
            </a:r>
          </a:p>
          <a:p>
            <a:r>
              <a:rPr lang="en-US" dirty="0"/>
              <a:t>After </a:t>
            </a:r>
            <a:r>
              <a:rPr lang="en-US" dirty="0" err="1"/>
              <a:t>AlexNet</a:t>
            </a:r>
            <a:r>
              <a:rPr lang="en-US" dirty="0"/>
              <a:t>, the main idea was simply to make the neural network bigger.</a:t>
            </a:r>
          </a:p>
          <a:p>
            <a:r>
              <a:rPr lang="en-US" dirty="0"/>
              <a:t>However, after a certain point, error appeared to increase that was not attributable to overfitting. </a:t>
            </a:r>
          </a:p>
          <a:p>
            <a:r>
              <a:rPr lang="en-US" dirty="0"/>
              <a:t>Instead of trying to learn a complicated function to transform the inputs directly to the outputs, we learn: “what do we need to change in order to transform the inputs to the outputs”</a:t>
            </a:r>
          </a:p>
          <a:p>
            <a:r>
              <a:rPr lang="en-US" dirty="0"/>
              <a:t>The trick is to add skip connections:</a:t>
            </a:r>
          </a:p>
          <a:p>
            <a:endParaRPr lang="en-US" dirty="0"/>
          </a:p>
          <a:p>
            <a:pPr marL="0" indent="0">
              <a:buNone/>
            </a:pPr>
            <a:endParaRPr lang="en-US" dirty="0"/>
          </a:p>
        </p:txBody>
      </p:sp>
    </p:spTree>
    <p:extLst>
      <p:ext uri="{BB962C8B-B14F-4D97-AF65-F5344CB8AC3E}">
        <p14:creationId xmlns:p14="http://schemas.microsoft.com/office/powerpoint/2010/main" val="4253566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F16CE7-9CF0-A747-0575-FF2B1AEF1A75}"/>
              </a:ext>
            </a:extLst>
          </p:cNvPr>
          <p:cNvSpPr>
            <a:spLocks noGrp="1"/>
          </p:cNvSpPr>
          <p:nvPr>
            <p:ph type="body" sz="quarter" idx="10"/>
          </p:nvPr>
        </p:nvSpPr>
        <p:spPr/>
        <p:txBody>
          <a:bodyPr/>
          <a:lstStyle/>
          <a:p>
            <a:r>
              <a:rPr lang="en-US" dirty="0"/>
              <a:t>U-Net</a:t>
            </a:r>
          </a:p>
        </p:txBody>
      </p:sp>
      <p:sp>
        <p:nvSpPr>
          <p:cNvPr id="3" name="Text Placeholder 2">
            <a:extLst>
              <a:ext uri="{FF2B5EF4-FFF2-40B4-BE49-F238E27FC236}">
                <a16:creationId xmlns:a16="http://schemas.microsoft.com/office/drawing/2014/main" id="{D4F33B0F-817B-5527-640F-64B57E07213F}"/>
              </a:ext>
            </a:extLst>
          </p:cNvPr>
          <p:cNvSpPr>
            <a:spLocks noGrp="1"/>
          </p:cNvSpPr>
          <p:nvPr>
            <p:ph type="body" sz="quarter" idx="11"/>
          </p:nvPr>
        </p:nvSpPr>
        <p:spPr/>
        <p:txBody>
          <a:bodyPr/>
          <a:lstStyle/>
          <a:p>
            <a:r>
              <a:rPr lang="en-US" dirty="0"/>
              <a:t>Pooling</a:t>
            </a:r>
          </a:p>
        </p:txBody>
      </p:sp>
      <p:sp>
        <p:nvSpPr>
          <p:cNvPr id="4" name="Text Placeholder 3">
            <a:extLst>
              <a:ext uri="{FF2B5EF4-FFF2-40B4-BE49-F238E27FC236}">
                <a16:creationId xmlns:a16="http://schemas.microsoft.com/office/drawing/2014/main" id="{0291A45C-769D-1BB5-EA88-47CEF8F2EB80}"/>
              </a:ext>
            </a:extLst>
          </p:cNvPr>
          <p:cNvSpPr>
            <a:spLocks noGrp="1"/>
          </p:cNvSpPr>
          <p:nvPr>
            <p:ph type="body" sz="quarter" idx="12"/>
          </p:nvPr>
        </p:nvSpPr>
        <p:spPr/>
        <p:txBody>
          <a:bodyPr/>
          <a:lstStyle/>
          <a:p>
            <a:r>
              <a:rPr lang="en-US" dirty="0"/>
              <a:t>Yamaguchi et al. "A neural network for speaker-independent isolated word recognition." 1990</a:t>
            </a:r>
          </a:p>
          <a:p>
            <a:r>
              <a:rPr lang="en-US" dirty="0"/>
              <a:t>It’s a very simple concept:</a:t>
            </a:r>
          </a:p>
          <a:p>
            <a:pPr marL="0" indent="0">
              <a:buNone/>
            </a:pPr>
            <a:endParaRPr lang="en-US" dirty="0"/>
          </a:p>
          <a:p>
            <a:pPr marL="0" indent="0">
              <a:buNone/>
            </a:pPr>
            <a:endParaRPr lang="en-US" dirty="0"/>
          </a:p>
        </p:txBody>
      </p:sp>
      <p:pic>
        <p:nvPicPr>
          <p:cNvPr id="2052" name="Picture 4" descr="Max Pooling Explained | Papers With Code">
            <a:extLst>
              <a:ext uri="{FF2B5EF4-FFF2-40B4-BE49-F238E27FC236}">
                <a16:creationId xmlns:a16="http://schemas.microsoft.com/office/drawing/2014/main" id="{F3F32F92-3B0C-2245-666B-85CB7A1F3E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341" y="2897399"/>
            <a:ext cx="5842160" cy="2438128"/>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3">
            <a:extLst>
              <a:ext uri="{FF2B5EF4-FFF2-40B4-BE49-F238E27FC236}">
                <a16:creationId xmlns:a16="http://schemas.microsoft.com/office/drawing/2014/main" id="{A6C4BF33-5B3D-ED61-24EB-3741FAA51563}"/>
              </a:ext>
            </a:extLst>
          </p:cNvPr>
          <p:cNvSpPr txBox="1">
            <a:spLocks/>
          </p:cNvSpPr>
          <p:nvPr/>
        </p:nvSpPr>
        <p:spPr>
          <a:xfrm>
            <a:off x="6470249" y="2754775"/>
            <a:ext cx="5350236" cy="3340187"/>
          </a:xfrm>
          <a:prstGeom prst="rect">
            <a:avLst/>
          </a:prstGeom>
        </p:spPr>
        <p:txBody>
          <a:bodyPr vert="horz" lIns="91440" tIns="45720" rIns="91440" bIns="45720" rtlCol="0">
            <a:normAutofit/>
          </a:bodyPr>
          <a:lstStyle>
            <a:lvl1pPr marL="380990" indent="-380990" algn="l" defTabSz="914400" rtl="0" eaLnBrk="1" latinLnBrk="0" hangingPunct="1">
              <a:lnSpc>
                <a:spcPct val="90000"/>
              </a:lnSpc>
              <a:spcBef>
                <a:spcPts val="1000"/>
              </a:spcBef>
              <a:buClr>
                <a:srgbClr val="235EE2"/>
              </a:buClr>
              <a:buSzPct val="70000"/>
              <a:buFont typeface="Courier New"/>
              <a:buChar char="o"/>
              <a:defRPr sz="1867" kern="1200" baseline="0">
                <a:solidFill>
                  <a:schemeClr val="tx1">
                    <a:lumMod val="75000"/>
                    <a:lumOff val="25000"/>
                  </a:schemeClr>
                </a:solidFill>
                <a:latin typeface="Helvetica"/>
                <a:ea typeface="+mn-ea"/>
                <a:cs typeface="Helvetica"/>
              </a:defRPr>
            </a:lvl1pPr>
            <a:lvl2pPr marL="685800" indent="-228600" algn="l" defTabSz="914400" rtl="0" eaLnBrk="1" latinLnBrk="0" hangingPunct="1">
              <a:lnSpc>
                <a:spcPct val="90000"/>
              </a:lnSpc>
              <a:spcBef>
                <a:spcPts val="500"/>
              </a:spcBef>
              <a:buClr>
                <a:srgbClr val="235EE2"/>
              </a:buClr>
              <a:buSzPct val="70000"/>
              <a:buFont typeface="Arial" panose="020B0604020202020204" pitchFamily="34" charset="0"/>
              <a:buChar char="•"/>
              <a:defRPr sz="1600" kern="1200" baseline="0">
                <a:solidFill>
                  <a:schemeClr val="tx1">
                    <a:lumMod val="65000"/>
                    <a:lumOff val="35000"/>
                  </a:schemeClr>
                </a:solidFill>
                <a:latin typeface="Helvetica Light"/>
                <a:ea typeface="+mn-ea"/>
                <a:cs typeface="Helvetica Light"/>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venir Heavy"/>
                <a:ea typeface="+mn-ea"/>
                <a:cs typeface="Avenir Heavy"/>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Heavy"/>
                <a:ea typeface="+mn-ea"/>
                <a:cs typeface="Avenir Heavy"/>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Heavy"/>
                <a:ea typeface="+mn-ea"/>
                <a:cs typeface="Avenir Heavy"/>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Pass a window across the filter and take the maximum value</a:t>
            </a:r>
          </a:p>
          <a:p>
            <a:r>
              <a:rPr lang="en-US" dirty="0"/>
              <a:t>The </a:t>
            </a:r>
            <a:r>
              <a:rPr lang="en-US" dirty="0" err="1"/>
              <a:t>maxpool</a:t>
            </a:r>
            <a:r>
              <a:rPr lang="en-US" dirty="0"/>
              <a:t> operation is defined by the stride and the filter size</a:t>
            </a:r>
          </a:p>
          <a:p>
            <a:r>
              <a:rPr lang="en-US" dirty="0"/>
              <a:t>It preserves important features and downscales to make computation less intense</a:t>
            </a:r>
          </a:p>
          <a:p>
            <a:r>
              <a:rPr lang="en-US" dirty="0"/>
              <a:t>Makes the networks somewhat equivariant.</a:t>
            </a:r>
          </a:p>
          <a:p>
            <a:pPr marL="0" indent="0">
              <a:buFont typeface="Courier New"/>
              <a:buNone/>
            </a:pPr>
            <a:endParaRPr lang="en-US" dirty="0"/>
          </a:p>
          <a:p>
            <a:pPr marL="0" indent="0">
              <a:buFont typeface="Courier New"/>
              <a:buNone/>
            </a:pPr>
            <a:endParaRPr lang="en-US" dirty="0"/>
          </a:p>
        </p:txBody>
      </p:sp>
    </p:spTree>
    <p:extLst>
      <p:ext uri="{BB962C8B-B14F-4D97-AF65-F5344CB8AC3E}">
        <p14:creationId xmlns:p14="http://schemas.microsoft.com/office/powerpoint/2010/main" val="20097601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79BA9B-BB84-FD56-9212-356AC32C7F0A}"/>
              </a:ext>
            </a:extLst>
          </p:cNvPr>
          <p:cNvSpPr>
            <a:spLocks noGrp="1"/>
          </p:cNvSpPr>
          <p:nvPr>
            <p:ph type="body" sz="quarter" idx="10"/>
          </p:nvPr>
        </p:nvSpPr>
        <p:spPr/>
        <p:txBody>
          <a:bodyPr/>
          <a:lstStyle/>
          <a:p>
            <a:r>
              <a:rPr lang="en-US" dirty="0"/>
              <a:t>U-Net</a:t>
            </a:r>
          </a:p>
        </p:txBody>
      </p:sp>
      <p:pic>
        <p:nvPicPr>
          <p:cNvPr id="6146" name="Picture 2" descr="neural network - What are deconvolutional layers? - Data Science Stack  Exchange">
            <a:extLst>
              <a:ext uri="{FF2B5EF4-FFF2-40B4-BE49-F238E27FC236}">
                <a16:creationId xmlns:a16="http://schemas.microsoft.com/office/drawing/2014/main" id="{804A370A-6794-C8B7-7D93-3A7A0A6834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68" y="1445722"/>
            <a:ext cx="3969620" cy="4512302"/>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a:extLst>
              <a:ext uri="{FF2B5EF4-FFF2-40B4-BE49-F238E27FC236}">
                <a16:creationId xmlns:a16="http://schemas.microsoft.com/office/drawing/2014/main" id="{24CBD5CB-4AA9-D61C-BA78-BB98A3D4537E}"/>
              </a:ext>
            </a:extLst>
          </p:cNvPr>
          <p:cNvSpPr>
            <a:spLocks noGrp="1"/>
          </p:cNvSpPr>
          <p:nvPr>
            <p:ph type="body" sz="quarter" idx="12"/>
          </p:nvPr>
        </p:nvSpPr>
        <p:spPr>
          <a:xfrm>
            <a:off x="3958541" y="1867010"/>
            <a:ext cx="7721117" cy="3994529"/>
          </a:xfrm>
        </p:spPr>
        <p:txBody>
          <a:bodyPr/>
          <a:lstStyle/>
          <a:p>
            <a:r>
              <a:rPr lang="en-US" dirty="0"/>
              <a:t>In an autoencoder using convolutional filters, we have to go from our small bottleneck back to the original image size.</a:t>
            </a:r>
          </a:p>
          <a:p>
            <a:r>
              <a:rPr lang="en-US" dirty="0"/>
              <a:t>We use up sampling for this.</a:t>
            </a:r>
          </a:p>
          <a:p>
            <a:r>
              <a:rPr lang="en-US" dirty="0"/>
              <a:t>In </a:t>
            </a:r>
            <a:r>
              <a:rPr lang="en-US" dirty="0" err="1"/>
              <a:t>PyTorch</a:t>
            </a:r>
            <a:r>
              <a:rPr lang="en-US" dirty="0"/>
              <a:t> there are two main ways:</a:t>
            </a:r>
          </a:p>
          <a:p>
            <a:pPr lvl="1"/>
            <a:r>
              <a:rPr lang="en-US" dirty="0"/>
              <a:t>UpSample2D (untrainable)</a:t>
            </a:r>
          </a:p>
          <a:p>
            <a:pPr lvl="1"/>
            <a:r>
              <a:rPr lang="en-US" dirty="0"/>
              <a:t>ConvTranspose2D (trainable)</a:t>
            </a:r>
          </a:p>
          <a:p>
            <a:pPr lvl="1"/>
            <a:endParaRPr lang="en-US" dirty="0"/>
          </a:p>
          <a:p>
            <a:r>
              <a:rPr lang="en-US" dirty="0"/>
              <a:t>From the original U-Net paper:</a:t>
            </a:r>
          </a:p>
          <a:p>
            <a:pPr marL="0" indent="0" algn="ctr">
              <a:buNone/>
            </a:pPr>
            <a:r>
              <a:rPr lang="en-US" sz="1600" b="1" i="1" dirty="0"/>
              <a:t>Every step in the expansive path consists of an </a:t>
            </a:r>
            <a:r>
              <a:rPr lang="en-US" sz="1600" b="1" i="1" dirty="0" err="1"/>
              <a:t>upsampling</a:t>
            </a:r>
            <a:r>
              <a:rPr lang="en-US" sz="1600" b="1" i="1" dirty="0"/>
              <a:t> of the feature map followed by a 2x2 convolution (“up-convolution”)</a:t>
            </a:r>
          </a:p>
          <a:p>
            <a:endParaRPr lang="en-US" dirty="0"/>
          </a:p>
          <a:p>
            <a:r>
              <a:rPr lang="en-US" dirty="0"/>
              <a:t>Stable diffusion uses a similar method</a:t>
            </a:r>
          </a:p>
        </p:txBody>
      </p:sp>
      <p:sp>
        <p:nvSpPr>
          <p:cNvPr id="3" name="Text Placeholder 2">
            <a:extLst>
              <a:ext uri="{FF2B5EF4-FFF2-40B4-BE49-F238E27FC236}">
                <a16:creationId xmlns:a16="http://schemas.microsoft.com/office/drawing/2014/main" id="{ED8ACAD4-2BDE-CF6C-54BD-A8BBE072C55B}"/>
              </a:ext>
            </a:extLst>
          </p:cNvPr>
          <p:cNvSpPr>
            <a:spLocks noGrp="1"/>
          </p:cNvSpPr>
          <p:nvPr>
            <p:ph type="body" sz="quarter" idx="11"/>
          </p:nvPr>
        </p:nvSpPr>
        <p:spPr/>
        <p:txBody>
          <a:bodyPr/>
          <a:lstStyle/>
          <a:p>
            <a:r>
              <a:rPr lang="en-US" dirty="0" err="1"/>
              <a:t>Upsampling</a:t>
            </a:r>
            <a:endParaRPr lang="en-US" dirty="0"/>
          </a:p>
        </p:txBody>
      </p:sp>
      <p:pic>
        <p:nvPicPr>
          <p:cNvPr id="3074" name="Picture 2" descr="Deconvolution and Checkerboard Artifacts">
            <a:extLst>
              <a:ext uri="{FF2B5EF4-FFF2-40B4-BE49-F238E27FC236}">
                <a16:creationId xmlns:a16="http://schemas.microsoft.com/office/drawing/2014/main" id="{73AD4772-0F34-9CA3-8301-141F0086C6D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59112" y="1867010"/>
            <a:ext cx="7738097" cy="40766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277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287377-A97B-5F0F-0E0D-F498200AB814}"/>
              </a:ext>
            </a:extLst>
          </p:cNvPr>
          <p:cNvSpPr>
            <a:spLocks noGrp="1"/>
          </p:cNvSpPr>
          <p:nvPr>
            <p:ph type="body" sz="quarter" idx="10"/>
          </p:nvPr>
        </p:nvSpPr>
        <p:spPr/>
        <p:txBody>
          <a:bodyPr/>
          <a:lstStyle/>
          <a:p>
            <a:r>
              <a:rPr lang="en-US" dirty="0"/>
              <a:t>U-Net</a:t>
            </a:r>
          </a:p>
        </p:txBody>
      </p:sp>
      <p:sp>
        <p:nvSpPr>
          <p:cNvPr id="3" name="Text Placeholder 2">
            <a:extLst>
              <a:ext uri="{FF2B5EF4-FFF2-40B4-BE49-F238E27FC236}">
                <a16:creationId xmlns:a16="http://schemas.microsoft.com/office/drawing/2014/main" id="{FA773E15-D590-E468-0A15-460AE6445F6E}"/>
              </a:ext>
            </a:extLst>
          </p:cNvPr>
          <p:cNvSpPr>
            <a:spLocks noGrp="1"/>
          </p:cNvSpPr>
          <p:nvPr>
            <p:ph type="body" sz="quarter" idx="11"/>
          </p:nvPr>
        </p:nvSpPr>
        <p:spPr/>
        <p:txBody>
          <a:bodyPr/>
          <a:lstStyle/>
          <a:p>
            <a:r>
              <a:rPr lang="en-US" dirty="0"/>
              <a:t>Normalization</a:t>
            </a:r>
          </a:p>
        </p:txBody>
      </p:sp>
      <p:sp>
        <p:nvSpPr>
          <p:cNvPr id="4" name="Text Placeholder 3">
            <a:extLst>
              <a:ext uri="{FF2B5EF4-FFF2-40B4-BE49-F238E27FC236}">
                <a16:creationId xmlns:a16="http://schemas.microsoft.com/office/drawing/2014/main" id="{4173FF62-959F-211C-5436-148C4A710FEC}"/>
              </a:ext>
            </a:extLst>
          </p:cNvPr>
          <p:cNvSpPr>
            <a:spLocks noGrp="1"/>
          </p:cNvSpPr>
          <p:nvPr>
            <p:ph type="body" sz="quarter" idx="12"/>
          </p:nvPr>
        </p:nvSpPr>
        <p:spPr/>
        <p:txBody>
          <a:bodyPr/>
          <a:lstStyle/>
          <a:p>
            <a:r>
              <a:rPr lang="en-US" dirty="0"/>
              <a:t>There are a few different types of normalization:</a:t>
            </a:r>
          </a:p>
        </p:txBody>
      </p:sp>
      <p:pic>
        <p:nvPicPr>
          <p:cNvPr id="6" name="Picture 5" descr="A diagram of a cube with a blue cube&#10;&#10;Description automatically generated with medium confidence">
            <a:extLst>
              <a:ext uri="{FF2B5EF4-FFF2-40B4-BE49-F238E27FC236}">
                <a16:creationId xmlns:a16="http://schemas.microsoft.com/office/drawing/2014/main" id="{267551C6-63AB-44BD-80DD-FC4B43333C85}"/>
              </a:ext>
            </a:extLst>
          </p:cNvPr>
          <p:cNvPicPr>
            <a:picLocks noChangeAspect="1"/>
          </p:cNvPicPr>
          <p:nvPr/>
        </p:nvPicPr>
        <p:blipFill>
          <a:blip r:embed="rId3"/>
          <a:stretch>
            <a:fillRect/>
          </a:stretch>
        </p:blipFill>
        <p:spPr>
          <a:xfrm>
            <a:off x="1427256" y="2600217"/>
            <a:ext cx="8876912" cy="2528114"/>
          </a:xfrm>
          <a:prstGeom prst="rect">
            <a:avLst/>
          </a:prstGeom>
        </p:spPr>
      </p:pic>
    </p:spTree>
    <p:extLst>
      <p:ext uri="{BB962C8B-B14F-4D97-AF65-F5344CB8AC3E}">
        <p14:creationId xmlns:p14="http://schemas.microsoft.com/office/powerpoint/2010/main" val="29969843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047196-6852-8A81-E1DB-1E28D3C047E4}"/>
              </a:ext>
            </a:extLst>
          </p:cNvPr>
          <p:cNvSpPr>
            <a:spLocks noGrp="1"/>
          </p:cNvSpPr>
          <p:nvPr>
            <p:ph type="body" sz="quarter" idx="10"/>
          </p:nvPr>
        </p:nvSpPr>
        <p:spPr/>
        <p:txBody>
          <a:bodyPr/>
          <a:lstStyle/>
          <a:p>
            <a:r>
              <a:rPr lang="en-US" dirty="0"/>
              <a:t>U-Net</a:t>
            </a:r>
          </a:p>
        </p:txBody>
      </p:sp>
      <p:sp>
        <p:nvSpPr>
          <p:cNvPr id="3" name="Text Placeholder 2">
            <a:extLst>
              <a:ext uri="{FF2B5EF4-FFF2-40B4-BE49-F238E27FC236}">
                <a16:creationId xmlns:a16="http://schemas.microsoft.com/office/drawing/2014/main" id="{907BDDCB-7C23-62F4-EDF6-6D49094EB0B7}"/>
              </a:ext>
            </a:extLst>
          </p:cNvPr>
          <p:cNvSpPr>
            <a:spLocks noGrp="1"/>
          </p:cNvSpPr>
          <p:nvPr>
            <p:ph type="body" sz="quarter" idx="11"/>
          </p:nvPr>
        </p:nvSpPr>
        <p:spPr/>
        <p:txBody>
          <a:bodyPr/>
          <a:lstStyle/>
          <a:p>
            <a:r>
              <a:rPr lang="en-US" dirty="0"/>
              <a:t>Let’s look at the U-Net architecture again…</a:t>
            </a:r>
          </a:p>
        </p:txBody>
      </p:sp>
      <p:pic>
        <p:nvPicPr>
          <p:cNvPr id="5" name="Picture 4">
            <a:extLst>
              <a:ext uri="{FF2B5EF4-FFF2-40B4-BE49-F238E27FC236}">
                <a16:creationId xmlns:a16="http://schemas.microsoft.com/office/drawing/2014/main" id="{453B0104-E8ED-9222-EA5B-27C37B914FA8}"/>
              </a:ext>
            </a:extLst>
          </p:cNvPr>
          <p:cNvPicPr>
            <a:picLocks noChangeAspect="1"/>
          </p:cNvPicPr>
          <p:nvPr/>
        </p:nvPicPr>
        <p:blipFill>
          <a:blip r:embed="rId3"/>
          <a:stretch>
            <a:fillRect/>
          </a:stretch>
        </p:blipFill>
        <p:spPr>
          <a:xfrm>
            <a:off x="2608422" y="1745437"/>
            <a:ext cx="6966473" cy="4640223"/>
          </a:xfrm>
          <a:prstGeom prst="rect">
            <a:avLst/>
          </a:prstGeom>
        </p:spPr>
      </p:pic>
    </p:spTree>
    <p:extLst>
      <p:ext uri="{BB962C8B-B14F-4D97-AF65-F5344CB8AC3E}">
        <p14:creationId xmlns:p14="http://schemas.microsoft.com/office/powerpoint/2010/main" val="23045769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vert="horz" lIns="121920" tIns="60960" rIns="121920" bIns="60960" rtlCol="0" anchor="t">
            <a:normAutofit lnSpcReduction="10000"/>
          </a:bodyPr>
          <a:lstStyle/>
          <a:p>
            <a:endParaRPr lang="en-US" dirty="0"/>
          </a:p>
          <a:p>
            <a:endParaRPr lang="en-US" dirty="0"/>
          </a:p>
          <a:p>
            <a:r>
              <a:rPr lang="en-US" dirty="0"/>
              <a:t>CLIP</a:t>
            </a:r>
          </a:p>
        </p:txBody>
      </p:sp>
    </p:spTree>
    <p:extLst>
      <p:ext uri="{BB962C8B-B14F-4D97-AF65-F5344CB8AC3E}">
        <p14:creationId xmlns:p14="http://schemas.microsoft.com/office/powerpoint/2010/main" val="1795749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1DED00-E013-E13E-BD66-4F8C0CC3103E}"/>
              </a:ext>
            </a:extLst>
          </p:cNvPr>
          <p:cNvSpPr>
            <a:spLocks noGrp="1"/>
          </p:cNvSpPr>
          <p:nvPr>
            <p:ph type="body" sz="quarter" idx="10"/>
          </p:nvPr>
        </p:nvSpPr>
        <p:spPr/>
        <p:txBody>
          <a:bodyPr/>
          <a:lstStyle/>
          <a:p>
            <a:r>
              <a:rPr lang="en-US" dirty="0"/>
              <a:t>CLIP</a:t>
            </a:r>
          </a:p>
        </p:txBody>
      </p:sp>
      <p:sp>
        <p:nvSpPr>
          <p:cNvPr id="3" name="Text Placeholder 2">
            <a:extLst>
              <a:ext uri="{FF2B5EF4-FFF2-40B4-BE49-F238E27FC236}">
                <a16:creationId xmlns:a16="http://schemas.microsoft.com/office/drawing/2014/main" id="{E372F5A1-27DD-3AFD-2CBD-5600B8B7BAFF}"/>
              </a:ext>
            </a:extLst>
          </p:cNvPr>
          <p:cNvSpPr>
            <a:spLocks noGrp="1"/>
          </p:cNvSpPr>
          <p:nvPr>
            <p:ph type="body" sz="quarter" idx="11"/>
          </p:nvPr>
        </p:nvSpPr>
        <p:spPr/>
        <p:txBody>
          <a:bodyPr/>
          <a:lstStyle/>
          <a:p>
            <a:r>
              <a:rPr lang="en-US" dirty="0"/>
              <a:t>Contrastive Language-Image Pre-training</a:t>
            </a:r>
          </a:p>
        </p:txBody>
      </p:sp>
      <p:sp>
        <p:nvSpPr>
          <p:cNvPr id="4" name="Text Placeholder 3">
            <a:extLst>
              <a:ext uri="{FF2B5EF4-FFF2-40B4-BE49-F238E27FC236}">
                <a16:creationId xmlns:a16="http://schemas.microsoft.com/office/drawing/2014/main" id="{DFB0F082-CEF1-BDC9-B321-E2E81712766C}"/>
              </a:ext>
            </a:extLst>
          </p:cNvPr>
          <p:cNvSpPr>
            <a:spLocks noGrp="1"/>
          </p:cNvSpPr>
          <p:nvPr>
            <p:ph type="body" sz="quarter" idx="12"/>
          </p:nvPr>
        </p:nvSpPr>
        <p:spPr/>
        <p:txBody>
          <a:bodyPr/>
          <a:lstStyle/>
          <a:p>
            <a:r>
              <a:rPr lang="en-US" i="1" dirty="0"/>
              <a:t>Learning Transferable Visual Models for Natural Language Supervision</a:t>
            </a:r>
            <a:r>
              <a:rPr lang="en-US" dirty="0"/>
              <a:t>, Radford et al, 2021, ~17k citations</a:t>
            </a:r>
          </a:p>
          <a:p>
            <a:r>
              <a:rPr lang="en-US" dirty="0"/>
              <a:t>Takes in images and texts and connects them together</a:t>
            </a:r>
          </a:p>
        </p:txBody>
      </p:sp>
      <p:pic>
        <p:nvPicPr>
          <p:cNvPr id="5" name="Picture 4">
            <a:extLst>
              <a:ext uri="{FF2B5EF4-FFF2-40B4-BE49-F238E27FC236}">
                <a16:creationId xmlns:a16="http://schemas.microsoft.com/office/drawing/2014/main" id="{3AF89D81-2914-6B67-EE59-ED962C19F4CB}"/>
              </a:ext>
            </a:extLst>
          </p:cNvPr>
          <p:cNvPicPr>
            <a:picLocks noChangeAspect="1"/>
          </p:cNvPicPr>
          <p:nvPr/>
        </p:nvPicPr>
        <p:blipFill>
          <a:blip r:embed="rId3"/>
          <a:stretch>
            <a:fillRect/>
          </a:stretch>
        </p:blipFill>
        <p:spPr>
          <a:xfrm>
            <a:off x="2205459" y="3089638"/>
            <a:ext cx="7772400" cy="2893474"/>
          </a:xfrm>
          <a:prstGeom prst="rect">
            <a:avLst/>
          </a:prstGeom>
        </p:spPr>
      </p:pic>
      <p:sp>
        <p:nvSpPr>
          <p:cNvPr id="6" name="TextBox 5">
            <a:extLst>
              <a:ext uri="{FF2B5EF4-FFF2-40B4-BE49-F238E27FC236}">
                <a16:creationId xmlns:a16="http://schemas.microsoft.com/office/drawing/2014/main" id="{3E95F0D9-A5A6-F54A-5BEC-6CC7F8FE150C}"/>
              </a:ext>
            </a:extLst>
          </p:cNvPr>
          <p:cNvSpPr txBox="1"/>
          <p:nvPr/>
        </p:nvSpPr>
        <p:spPr>
          <a:xfrm>
            <a:off x="1788237" y="5963140"/>
            <a:ext cx="8606843" cy="246221"/>
          </a:xfrm>
          <a:prstGeom prst="rect">
            <a:avLst/>
          </a:prstGeom>
          <a:noFill/>
        </p:spPr>
        <p:txBody>
          <a:bodyPr wrap="none" rtlCol="0">
            <a:spAutoFit/>
          </a:bodyPr>
          <a:lstStyle/>
          <a:p>
            <a:r>
              <a:rPr lang="en-US" sz="1000" dirty="0"/>
              <a:t>Radford, Alec, et al. "Learning transferable visual models from natural language supervision." International conference on machine learning. PMLR, 2021.</a:t>
            </a:r>
          </a:p>
        </p:txBody>
      </p:sp>
    </p:spTree>
    <p:extLst>
      <p:ext uri="{BB962C8B-B14F-4D97-AF65-F5344CB8AC3E}">
        <p14:creationId xmlns:p14="http://schemas.microsoft.com/office/powerpoint/2010/main" val="44270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0C4F150-AF88-9792-9D72-8E2A67F3294E}"/>
              </a:ext>
            </a:extLst>
          </p:cNvPr>
          <p:cNvSpPr>
            <a:spLocks noGrp="1"/>
          </p:cNvSpPr>
          <p:nvPr>
            <p:ph type="body" sz="quarter" idx="10"/>
          </p:nvPr>
        </p:nvSpPr>
        <p:spPr/>
        <p:txBody>
          <a:bodyPr/>
          <a:lstStyle/>
          <a:p>
            <a:r>
              <a:rPr lang="en-US" dirty="0"/>
              <a:t>Building Blocks</a:t>
            </a:r>
          </a:p>
        </p:txBody>
      </p:sp>
      <p:sp>
        <p:nvSpPr>
          <p:cNvPr id="3" name="Text Placeholder 2">
            <a:extLst>
              <a:ext uri="{FF2B5EF4-FFF2-40B4-BE49-F238E27FC236}">
                <a16:creationId xmlns:a16="http://schemas.microsoft.com/office/drawing/2014/main" id="{DED8CFD8-D23C-256F-D27A-FF2184CF6CE5}"/>
              </a:ext>
            </a:extLst>
          </p:cNvPr>
          <p:cNvSpPr>
            <a:spLocks noGrp="1"/>
          </p:cNvSpPr>
          <p:nvPr>
            <p:ph type="body" sz="quarter" idx="11"/>
          </p:nvPr>
        </p:nvSpPr>
        <p:spPr/>
        <p:txBody>
          <a:bodyPr/>
          <a:lstStyle/>
          <a:p>
            <a:r>
              <a:rPr lang="en-US" dirty="0"/>
              <a:t>Perhaps this makes more sense…</a:t>
            </a:r>
          </a:p>
        </p:txBody>
      </p:sp>
      <p:pic>
        <p:nvPicPr>
          <p:cNvPr id="3074" name="Picture 2" descr="What Are Stable Diffusion Models And Why Are They A Step, 56% OFF">
            <a:extLst>
              <a:ext uri="{FF2B5EF4-FFF2-40B4-BE49-F238E27FC236}">
                <a16:creationId xmlns:a16="http://schemas.microsoft.com/office/drawing/2014/main" id="{B892DB86-5647-93E1-734B-7DF7EB4B66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3979" y="1745437"/>
            <a:ext cx="8595360" cy="4337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7805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89292A3-54B6-0D2F-F36F-62903DF0DF28}"/>
              </a:ext>
            </a:extLst>
          </p:cNvPr>
          <p:cNvSpPr>
            <a:spLocks noGrp="1"/>
          </p:cNvSpPr>
          <p:nvPr>
            <p:ph type="body" sz="quarter" idx="10"/>
          </p:nvPr>
        </p:nvSpPr>
        <p:spPr/>
        <p:txBody>
          <a:bodyPr/>
          <a:lstStyle/>
          <a:p>
            <a:r>
              <a:rPr lang="en-US" dirty="0"/>
              <a:t>Building Blocks</a:t>
            </a:r>
          </a:p>
        </p:txBody>
      </p:sp>
      <p:sp>
        <p:nvSpPr>
          <p:cNvPr id="3" name="Text Placeholder 2">
            <a:extLst>
              <a:ext uri="{FF2B5EF4-FFF2-40B4-BE49-F238E27FC236}">
                <a16:creationId xmlns:a16="http://schemas.microsoft.com/office/drawing/2014/main" id="{0AFBFE87-D071-8E04-E4C8-F2C866322741}"/>
              </a:ext>
            </a:extLst>
          </p:cNvPr>
          <p:cNvSpPr>
            <a:spLocks noGrp="1"/>
          </p:cNvSpPr>
          <p:nvPr>
            <p:ph type="body" sz="quarter" idx="11"/>
          </p:nvPr>
        </p:nvSpPr>
        <p:spPr/>
        <p:txBody>
          <a:bodyPr/>
          <a:lstStyle/>
          <a:p>
            <a:r>
              <a:rPr lang="en-US" dirty="0"/>
              <a:t>Aims of this section:</a:t>
            </a:r>
          </a:p>
        </p:txBody>
      </p:sp>
      <p:sp>
        <p:nvSpPr>
          <p:cNvPr id="4" name="Text Placeholder 3">
            <a:extLst>
              <a:ext uri="{FF2B5EF4-FFF2-40B4-BE49-F238E27FC236}">
                <a16:creationId xmlns:a16="http://schemas.microsoft.com/office/drawing/2014/main" id="{0FBC89B4-07C5-87EA-6B03-9E48276081AB}"/>
              </a:ext>
            </a:extLst>
          </p:cNvPr>
          <p:cNvSpPr>
            <a:spLocks noGrp="1"/>
          </p:cNvSpPr>
          <p:nvPr>
            <p:ph type="body" sz="quarter" idx="12"/>
          </p:nvPr>
        </p:nvSpPr>
        <p:spPr/>
        <p:txBody>
          <a:bodyPr/>
          <a:lstStyle/>
          <a:p>
            <a:r>
              <a:rPr lang="en-US" dirty="0"/>
              <a:t>By the end of the session we want to be able to understand the architecture.</a:t>
            </a:r>
          </a:p>
          <a:p>
            <a:r>
              <a:rPr lang="en-US" dirty="0"/>
              <a:t>We start with the architecture:</a:t>
            </a:r>
          </a:p>
          <a:p>
            <a:pPr lvl="1"/>
            <a:r>
              <a:rPr lang="en-US" dirty="0"/>
              <a:t>Variational Autoencoders</a:t>
            </a:r>
          </a:p>
          <a:p>
            <a:pPr lvl="1"/>
            <a:r>
              <a:rPr lang="en-US" dirty="0" err="1"/>
              <a:t>UNet</a:t>
            </a:r>
            <a:endParaRPr lang="en-US" dirty="0"/>
          </a:p>
          <a:p>
            <a:pPr lvl="1"/>
            <a:r>
              <a:rPr lang="en-US" dirty="0"/>
              <a:t>CLIP</a:t>
            </a:r>
          </a:p>
          <a:p>
            <a:r>
              <a:rPr lang="en-US" dirty="0"/>
              <a:t>And some common operations in deep learning:</a:t>
            </a:r>
          </a:p>
          <a:p>
            <a:pPr lvl="1"/>
            <a:r>
              <a:rPr lang="en-US" dirty="0"/>
              <a:t>Convolution</a:t>
            </a:r>
          </a:p>
          <a:p>
            <a:pPr lvl="1"/>
            <a:r>
              <a:rPr lang="en-US" dirty="0"/>
              <a:t>Normalization</a:t>
            </a:r>
          </a:p>
          <a:p>
            <a:pPr lvl="1"/>
            <a:r>
              <a:rPr lang="en-US" dirty="0"/>
              <a:t>Pooling</a:t>
            </a:r>
          </a:p>
          <a:p>
            <a:pPr lvl="1"/>
            <a:r>
              <a:rPr lang="en-US" dirty="0"/>
              <a:t>Residual connections</a:t>
            </a:r>
          </a:p>
          <a:p>
            <a:pPr lvl="1"/>
            <a:r>
              <a:rPr lang="en-US" dirty="0" err="1"/>
              <a:t>Upsampling</a:t>
            </a:r>
            <a:endParaRPr lang="en-US" dirty="0"/>
          </a:p>
        </p:txBody>
      </p:sp>
    </p:spTree>
    <p:extLst>
      <p:ext uri="{BB962C8B-B14F-4D97-AF65-F5344CB8AC3E}">
        <p14:creationId xmlns:p14="http://schemas.microsoft.com/office/powerpoint/2010/main" val="1920239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vert="horz" lIns="121920" tIns="60960" rIns="121920" bIns="60960" rtlCol="0" anchor="t">
            <a:normAutofit lnSpcReduction="10000"/>
          </a:bodyPr>
          <a:lstStyle/>
          <a:p>
            <a:endParaRPr lang="en-US" dirty="0"/>
          </a:p>
          <a:p>
            <a:endParaRPr lang="en-US" dirty="0"/>
          </a:p>
          <a:p>
            <a:r>
              <a:rPr lang="en-US" dirty="0"/>
              <a:t>Variational Autoencoders</a:t>
            </a:r>
            <a:endParaRPr lang="en-US" b="0" dirty="0"/>
          </a:p>
        </p:txBody>
      </p:sp>
    </p:spTree>
    <p:extLst>
      <p:ext uri="{BB962C8B-B14F-4D97-AF65-F5344CB8AC3E}">
        <p14:creationId xmlns:p14="http://schemas.microsoft.com/office/powerpoint/2010/main" val="515891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AF7D13D-ED71-32E6-68CF-DBBFE016A77B}"/>
              </a:ext>
            </a:extLst>
          </p:cNvPr>
          <p:cNvSpPr>
            <a:spLocks noGrp="1"/>
          </p:cNvSpPr>
          <p:nvPr>
            <p:ph type="body" sz="quarter" idx="10"/>
          </p:nvPr>
        </p:nvSpPr>
        <p:spPr/>
        <p:txBody>
          <a:bodyPr/>
          <a:lstStyle/>
          <a:p>
            <a:r>
              <a:rPr lang="en-US" dirty="0"/>
              <a:t>VAEs</a:t>
            </a:r>
          </a:p>
        </p:txBody>
      </p:sp>
      <p:sp>
        <p:nvSpPr>
          <p:cNvPr id="3" name="Text Placeholder 2">
            <a:extLst>
              <a:ext uri="{FF2B5EF4-FFF2-40B4-BE49-F238E27FC236}">
                <a16:creationId xmlns:a16="http://schemas.microsoft.com/office/drawing/2014/main" id="{602E3C20-21AA-E5E1-2D61-E5D340F4B02F}"/>
              </a:ext>
            </a:extLst>
          </p:cNvPr>
          <p:cNvSpPr>
            <a:spLocks noGrp="1"/>
          </p:cNvSpPr>
          <p:nvPr>
            <p:ph type="body" sz="quarter" idx="11"/>
          </p:nvPr>
        </p:nvSpPr>
        <p:spPr/>
        <p:txBody>
          <a:bodyPr/>
          <a:lstStyle/>
          <a:p>
            <a:r>
              <a:rPr lang="en-US" dirty="0"/>
              <a:t>A simple example…</a:t>
            </a:r>
          </a:p>
        </p:txBody>
      </p:sp>
      <p:sp>
        <p:nvSpPr>
          <p:cNvPr id="4" name="Text Placeholder 3">
            <a:extLst>
              <a:ext uri="{FF2B5EF4-FFF2-40B4-BE49-F238E27FC236}">
                <a16:creationId xmlns:a16="http://schemas.microsoft.com/office/drawing/2014/main" id="{8FE8EA49-EF23-BB25-154E-6EFD04B85564}"/>
              </a:ext>
            </a:extLst>
          </p:cNvPr>
          <p:cNvSpPr>
            <a:spLocks noGrp="1"/>
          </p:cNvSpPr>
          <p:nvPr>
            <p:ph type="body" sz="quarter" idx="12"/>
          </p:nvPr>
        </p:nvSpPr>
        <p:spPr/>
        <p:txBody>
          <a:bodyPr/>
          <a:lstStyle/>
          <a:p>
            <a:r>
              <a:rPr lang="en-US" dirty="0"/>
              <a:t>Suppose you want to create a neural network that denoises images.</a:t>
            </a:r>
          </a:p>
          <a:p>
            <a:r>
              <a:rPr lang="en-US" dirty="0"/>
              <a:t>One way of doing this is by using an autoencoder…</a:t>
            </a:r>
          </a:p>
        </p:txBody>
      </p:sp>
      <p:pic>
        <p:nvPicPr>
          <p:cNvPr id="7" name="Graphic 6">
            <a:extLst>
              <a:ext uri="{FF2B5EF4-FFF2-40B4-BE49-F238E27FC236}">
                <a16:creationId xmlns:a16="http://schemas.microsoft.com/office/drawing/2014/main" id="{53F60CA0-DF3E-103B-A136-E1EF394F157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25519" y="2575534"/>
            <a:ext cx="7540961" cy="3286005"/>
          </a:xfrm>
          <a:prstGeom prst="rect">
            <a:avLst/>
          </a:prstGeom>
        </p:spPr>
      </p:pic>
      <p:pic>
        <p:nvPicPr>
          <p:cNvPr id="9" name="Picture 8" descr="A diagram of a machine&#10;&#10;Description automatically generated">
            <a:extLst>
              <a:ext uri="{FF2B5EF4-FFF2-40B4-BE49-F238E27FC236}">
                <a16:creationId xmlns:a16="http://schemas.microsoft.com/office/drawing/2014/main" id="{B9142494-7490-3312-006E-B7A86C552313}"/>
              </a:ext>
            </a:extLst>
          </p:cNvPr>
          <p:cNvPicPr>
            <a:picLocks noChangeAspect="1"/>
          </p:cNvPicPr>
          <p:nvPr/>
        </p:nvPicPr>
        <p:blipFill>
          <a:blip r:embed="rId5"/>
          <a:stretch>
            <a:fillRect/>
          </a:stretch>
        </p:blipFill>
        <p:spPr>
          <a:xfrm>
            <a:off x="2205459" y="2575534"/>
            <a:ext cx="7772400" cy="3694705"/>
          </a:xfrm>
          <a:prstGeom prst="rect">
            <a:avLst/>
          </a:prstGeom>
        </p:spPr>
      </p:pic>
    </p:spTree>
    <p:extLst>
      <p:ext uri="{BB962C8B-B14F-4D97-AF65-F5344CB8AC3E}">
        <p14:creationId xmlns:p14="http://schemas.microsoft.com/office/powerpoint/2010/main" val="3422997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7F81272-DE99-EF51-C17A-200244048F7D}"/>
              </a:ext>
            </a:extLst>
          </p:cNvPr>
          <p:cNvSpPr>
            <a:spLocks noGrp="1"/>
          </p:cNvSpPr>
          <p:nvPr>
            <p:ph type="body" sz="quarter" idx="10"/>
          </p:nvPr>
        </p:nvSpPr>
        <p:spPr/>
        <p:txBody>
          <a:bodyPr/>
          <a:lstStyle/>
          <a:p>
            <a:r>
              <a:rPr lang="en-US" dirty="0"/>
              <a:t>VAEs</a:t>
            </a:r>
          </a:p>
        </p:txBody>
      </p:sp>
      <p:sp>
        <p:nvSpPr>
          <p:cNvPr id="3" name="Text Placeholder 2">
            <a:extLst>
              <a:ext uri="{FF2B5EF4-FFF2-40B4-BE49-F238E27FC236}">
                <a16:creationId xmlns:a16="http://schemas.microsoft.com/office/drawing/2014/main" id="{3F8F444D-CC5A-C482-C462-0D436E303C8C}"/>
              </a:ext>
            </a:extLst>
          </p:cNvPr>
          <p:cNvSpPr>
            <a:spLocks noGrp="1"/>
          </p:cNvSpPr>
          <p:nvPr>
            <p:ph type="body" sz="quarter" idx="11"/>
          </p:nvPr>
        </p:nvSpPr>
        <p:spPr/>
        <p:txBody>
          <a:bodyPr/>
          <a:lstStyle/>
          <a:p>
            <a:r>
              <a:rPr lang="en-US" dirty="0"/>
              <a:t>But there are some issues with using this kind of autoencoder…</a:t>
            </a:r>
          </a:p>
        </p:txBody>
      </p:sp>
      <p:sp>
        <p:nvSpPr>
          <p:cNvPr id="4" name="Text Placeholder 3">
            <a:extLst>
              <a:ext uri="{FF2B5EF4-FFF2-40B4-BE49-F238E27FC236}">
                <a16:creationId xmlns:a16="http://schemas.microsoft.com/office/drawing/2014/main" id="{D8287839-9371-840E-D8CE-A891D18A538B}"/>
              </a:ext>
            </a:extLst>
          </p:cNvPr>
          <p:cNvSpPr>
            <a:spLocks noGrp="1"/>
          </p:cNvSpPr>
          <p:nvPr>
            <p:ph type="body" sz="quarter" idx="12"/>
          </p:nvPr>
        </p:nvSpPr>
        <p:spPr/>
        <p:txBody>
          <a:bodyPr/>
          <a:lstStyle/>
          <a:p>
            <a:r>
              <a:rPr lang="en-US" dirty="0"/>
              <a:t>Gaps between latent points, where the model doesn’t really know what is supposed to be there</a:t>
            </a:r>
          </a:p>
          <a:p>
            <a:r>
              <a:rPr lang="en-US" dirty="0"/>
              <a:t>It is deterministic – the encoder will map input data to a single point in latent space and then decode it back to the original space.</a:t>
            </a:r>
          </a:p>
          <a:p>
            <a:r>
              <a:rPr lang="en-US" dirty="0"/>
              <a:t>This mapping limits the ability to generate samples</a:t>
            </a:r>
          </a:p>
          <a:p>
            <a:r>
              <a:rPr lang="en-US" dirty="0"/>
              <a:t>They are not really trying to model the underlying data distribution</a:t>
            </a:r>
          </a:p>
          <a:p>
            <a:endParaRPr lang="en-US" dirty="0"/>
          </a:p>
        </p:txBody>
      </p:sp>
    </p:spTree>
    <p:extLst>
      <p:ext uri="{BB962C8B-B14F-4D97-AF65-F5344CB8AC3E}">
        <p14:creationId xmlns:p14="http://schemas.microsoft.com/office/powerpoint/2010/main" val="2739154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B680AE-C20E-7C13-9729-4E8F2089E208}"/>
              </a:ext>
            </a:extLst>
          </p:cNvPr>
          <p:cNvSpPr>
            <a:spLocks noGrp="1"/>
          </p:cNvSpPr>
          <p:nvPr>
            <p:ph type="body" sz="quarter" idx="10"/>
          </p:nvPr>
        </p:nvSpPr>
        <p:spPr/>
        <p:txBody>
          <a:bodyPr/>
          <a:lstStyle/>
          <a:p>
            <a:r>
              <a:rPr lang="en-US" dirty="0"/>
              <a:t>VAEs</a:t>
            </a:r>
          </a:p>
        </p:txBody>
      </p:sp>
      <p:sp>
        <p:nvSpPr>
          <p:cNvPr id="3" name="Text Placeholder 2">
            <a:extLst>
              <a:ext uri="{FF2B5EF4-FFF2-40B4-BE49-F238E27FC236}">
                <a16:creationId xmlns:a16="http://schemas.microsoft.com/office/drawing/2014/main" id="{0FE006FC-C6A8-BE1B-7C02-C8B4BBD06991}"/>
              </a:ext>
            </a:extLst>
          </p:cNvPr>
          <p:cNvSpPr>
            <a:spLocks noGrp="1"/>
          </p:cNvSpPr>
          <p:nvPr>
            <p:ph type="body" sz="quarter" idx="11"/>
          </p:nvPr>
        </p:nvSpPr>
        <p:spPr/>
        <p:txBody>
          <a:bodyPr>
            <a:normAutofit fontScale="77500" lnSpcReduction="20000"/>
          </a:bodyPr>
          <a:lstStyle/>
          <a:p>
            <a:r>
              <a:rPr lang="en-US" dirty="0"/>
              <a:t>Instead of trying to build a latent space encoding, why not try and model a distribution…</a:t>
            </a:r>
          </a:p>
        </p:txBody>
      </p:sp>
      <p:sp>
        <p:nvSpPr>
          <p:cNvPr id="4" name="Text Placeholder 3">
            <a:extLst>
              <a:ext uri="{FF2B5EF4-FFF2-40B4-BE49-F238E27FC236}">
                <a16:creationId xmlns:a16="http://schemas.microsoft.com/office/drawing/2014/main" id="{73D421AE-AF91-8461-57C6-4133587BE9E6}"/>
              </a:ext>
            </a:extLst>
          </p:cNvPr>
          <p:cNvSpPr>
            <a:spLocks noGrp="1"/>
          </p:cNvSpPr>
          <p:nvPr>
            <p:ph type="body" sz="quarter" idx="12"/>
          </p:nvPr>
        </p:nvSpPr>
        <p:spPr/>
        <p:txBody>
          <a:bodyPr/>
          <a:lstStyle/>
          <a:p>
            <a:r>
              <a:rPr lang="en-US" dirty="0"/>
              <a:t>We should try and map the input space to a latent </a:t>
            </a:r>
            <a:r>
              <a:rPr lang="en-US" i="1" dirty="0"/>
              <a:t>distribution</a:t>
            </a:r>
            <a:r>
              <a:rPr lang="en-US" dirty="0"/>
              <a:t> rather than a single point in space</a:t>
            </a:r>
          </a:p>
          <a:p>
            <a:r>
              <a:rPr lang="en-US" dirty="0"/>
              <a:t>We should therefore have a continuous and dense latent space</a:t>
            </a:r>
          </a:p>
          <a:p>
            <a:r>
              <a:rPr lang="en-US" dirty="0"/>
              <a:t>This will enable smooth interpolation between points</a:t>
            </a:r>
          </a:p>
          <a:p>
            <a:r>
              <a:rPr lang="en-US" dirty="0"/>
              <a:t>We impose restrictions on the latent space to force it to map the input data to the distribution that we want.</a:t>
            </a:r>
          </a:p>
          <a:p>
            <a:r>
              <a:rPr lang="en-US" dirty="0"/>
              <a:t>This distribution is the normal distribution. This is because we can draw from it easily, and computing gradients is also easy.</a:t>
            </a:r>
          </a:p>
        </p:txBody>
      </p:sp>
    </p:spTree>
    <p:extLst>
      <p:ext uri="{BB962C8B-B14F-4D97-AF65-F5344CB8AC3E}">
        <p14:creationId xmlns:p14="http://schemas.microsoft.com/office/powerpoint/2010/main" val="3031300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79BC4-2DC8-E0CA-FA24-2B720E085915}"/>
              </a:ext>
            </a:extLst>
          </p:cNvPr>
          <p:cNvSpPr>
            <a:spLocks noGrp="1"/>
          </p:cNvSpPr>
          <p:nvPr>
            <p:ph type="body" sz="quarter" idx="10"/>
          </p:nvPr>
        </p:nvSpPr>
        <p:spPr/>
        <p:txBody>
          <a:bodyPr/>
          <a:lstStyle/>
          <a:p>
            <a:r>
              <a:rPr lang="en-US" dirty="0"/>
              <a:t>VAEs</a:t>
            </a:r>
          </a:p>
        </p:txBody>
      </p:sp>
      <p:pic>
        <p:nvPicPr>
          <p:cNvPr id="5" name="Picture 4" descr="A diagram of a algorithm&#10;&#10;Description automatically generated">
            <a:extLst>
              <a:ext uri="{FF2B5EF4-FFF2-40B4-BE49-F238E27FC236}">
                <a16:creationId xmlns:a16="http://schemas.microsoft.com/office/drawing/2014/main" id="{9D5BBDAC-37FC-32CA-7209-5EEFF59D20F2}"/>
              </a:ext>
            </a:extLst>
          </p:cNvPr>
          <p:cNvPicPr>
            <a:picLocks noChangeAspect="1"/>
          </p:cNvPicPr>
          <p:nvPr/>
        </p:nvPicPr>
        <p:blipFill>
          <a:blip r:embed="rId2"/>
          <a:stretch>
            <a:fillRect/>
          </a:stretch>
        </p:blipFill>
        <p:spPr>
          <a:xfrm>
            <a:off x="1334766" y="1225469"/>
            <a:ext cx="9513786" cy="4407061"/>
          </a:xfrm>
          <a:prstGeom prst="rect">
            <a:avLst/>
          </a:prstGeom>
        </p:spPr>
      </p:pic>
    </p:spTree>
    <p:extLst>
      <p:ext uri="{BB962C8B-B14F-4D97-AF65-F5344CB8AC3E}">
        <p14:creationId xmlns:p14="http://schemas.microsoft.com/office/powerpoint/2010/main" val="15935065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2059</TotalTime>
  <Words>2726</Words>
  <Application>Microsoft Macintosh PowerPoint</Application>
  <PresentationFormat>Widescreen</PresentationFormat>
  <Paragraphs>312</Paragraphs>
  <Slides>27</Slides>
  <Notes>21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Aptos</vt:lpstr>
      <vt:lpstr>Aptos Display</vt:lpstr>
      <vt:lpstr>Arial</vt:lpstr>
      <vt:lpstr>Avenir Book</vt:lpstr>
      <vt:lpstr>Avenir Heavy</vt:lpstr>
      <vt:lpstr>Cambria Math</vt:lpstr>
      <vt:lpstr>Courier New</vt:lpstr>
      <vt:lpstr>Helvetica</vt:lpstr>
      <vt:lpstr>Helvetica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Ryan Daniels</dc:creator>
  <cp:lastModifiedBy>Ryan Daniels</cp:lastModifiedBy>
  <cp:revision>8</cp:revision>
  <dcterms:created xsi:type="dcterms:W3CDTF">2024-06-18T10:09:12Z</dcterms:created>
  <dcterms:modified xsi:type="dcterms:W3CDTF">2024-11-05T17:26:13Z</dcterms:modified>
</cp:coreProperties>
</file>

<file path=docProps/thumbnail.jpeg>
</file>